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tags/tag17.xml" ContentType="application/vnd.openxmlformats-officedocument.presentationml.tags+xml"/>
  <Override PartName="/ppt/notesSlides/notesSlide7.xml" ContentType="application/vnd.openxmlformats-officedocument.presentationml.notesSlide+xml"/>
  <Override PartName="/ppt/tags/tag18.xml" ContentType="application/vnd.openxmlformats-officedocument.presentationml.tags+xml"/>
  <Override PartName="/ppt/notesSlides/notesSlide8.xml" ContentType="application/vnd.openxmlformats-officedocument.presentationml.notesSlide+xml"/>
  <Override PartName="/ppt/tags/tag19.xml" ContentType="application/vnd.openxmlformats-officedocument.presentationml.tags+xml"/>
  <Override PartName="/ppt/notesSlides/notesSlide9.xml" ContentType="application/vnd.openxmlformats-officedocument.presentationml.notesSlide+xml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tags/tag21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2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tags/tag28.xml" ContentType="application/vnd.openxmlformats-officedocument.presentationml.tags+xml"/>
  <Override PartName="/ppt/notesSlides/notesSlide14.xml" ContentType="application/vnd.openxmlformats-officedocument.presentationml.notesSlide+xml"/>
  <Override PartName="/ppt/tags/tag29.xml" ContentType="application/vnd.openxmlformats-officedocument.presentationml.tags+xml"/>
  <Override PartName="/ppt/notesSlides/notesSlide15.xml" ContentType="application/vnd.openxmlformats-officedocument.presentationml.notesSlide+xml"/>
  <Override PartName="/ppt/tags/tag30.xml" ContentType="application/vnd.openxmlformats-officedocument.presentationml.tags+xml"/>
  <Override PartName="/ppt/notesSlides/notesSlide16.xml" ContentType="application/vnd.openxmlformats-officedocument.presentationml.notesSlide+xml"/>
  <Override PartName="/ppt/tags/tag31.xml" ContentType="application/vnd.openxmlformats-officedocument.presentationml.tags+xml"/>
  <Override PartName="/ppt/notesSlides/notesSlide17.xml" ContentType="application/vnd.openxmlformats-officedocument.presentationml.notesSlide+xml"/>
  <Override PartName="/ppt/tags/tag32.xml" ContentType="application/vnd.openxmlformats-officedocument.presentationml.tags+xml"/>
  <Override PartName="/ppt/notesSlides/notesSlide18.xml" ContentType="application/vnd.openxmlformats-officedocument.presentationml.notesSlide+xml"/>
  <Override PartName="/ppt/tags/tag33.xml" ContentType="application/vnd.openxmlformats-officedocument.presentationml.tags+xml"/>
  <Override PartName="/ppt/notesSlides/notesSlide19.xml" ContentType="application/vnd.openxmlformats-officedocument.presentationml.notesSlide+xml"/>
  <Override PartName="/ppt/tags/tag34.xml" ContentType="application/vnd.openxmlformats-officedocument.presentationml.tags+xml"/>
  <Override PartName="/ppt/notesSlides/notesSlide20.xml" ContentType="application/vnd.openxmlformats-officedocument.presentationml.notesSlide+xml"/>
  <Override PartName="/ppt/tags/tag35.xml" ContentType="application/vnd.openxmlformats-officedocument.presentationml.tags+xml"/>
  <Override PartName="/ppt/notesSlides/notesSlide21.xml" ContentType="application/vnd.openxmlformats-officedocument.presentationml.notesSlide+xml"/>
  <Override PartName="/ppt/tags/tag36.xml" ContentType="application/vnd.openxmlformats-officedocument.presentationml.tags+xml"/>
  <Override PartName="/ppt/notesSlides/notesSlide22.xml" ContentType="application/vnd.openxmlformats-officedocument.presentationml.notesSlide+xml"/>
  <Override PartName="/ppt/tags/tag37.xml" ContentType="application/vnd.openxmlformats-officedocument.presentationml.tags+xml"/>
  <Override PartName="/ppt/notesSlides/notesSlide23.xml" ContentType="application/vnd.openxmlformats-officedocument.presentationml.notesSlide+xml"/>
  <Override PartName="/ppt/tags/tag38.xml" ContentType="application/vnd.openxmlformats-officedocument.presentationml.tags+xml"/>
  <Override PartName="/ppt/notesSlides/notesSlide24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25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charts/chart3.xml" ContentType="application/vnd.openxmlformats-officedocument.drawingml.chart+xml"/>
  <Override PartName="/ppt/tags/tag45.xml" ContentType="application/vnd.openxmlformats-officedocument.presentationml.tags+xml"/>
  <Override PartName="/ppt/notesSlides/notesSlide26.xml" ContentType="application/vnd.openxmlformats-officedocument.presentationml.notesSlide+xml"/>
  <Override PartName="/ppt/tags/tag46.xml" ContentType="application/vnd.openxmlformats-officedocument.presentationml.tags+xml"/>
  <Override PartName="/ppt/notesSlides/notesSlide27.xml" ContentType="application/vnd.openxmlformats-officedocument.presentationml.notesSlide+xml"/>
  <Override PartName="/ppt/tags/tag47.xml" ContentType="application/vnd.openxmlformats-officedocument.presentationml.tags+xml"/>
  <Override PartName="/ppt/notesSlides/notesSlide28.xml" ContentType="application/vnd.openxmlformats-officedocument.presentationml.notesSlide+xml"/>
  <Override PartName="/ppt/tags/tag48.xml" ContentType="application/vnd.openxmlformats-officedocument.presentationml.tags+xml"/>
  <Override PartName="/ppt/notesSlides/notesSlide29.xml" ContentType="application/vnd.openxmlformats-officedocument.presentationml.notesSlide+xml"/>
  <Override PartName="/ppt/tags/tag49.xml" ContentType="application/vnd.openxmlformats-officedocument.presentationml.tags+xml"/>
  <Override PartName="/ppt/notesSlides/notesSlide30.xml" ContentType="application/vnd.openxmlformats-officedocument.presentationml.notesSlide+xml"/>
  <Override PartName="/ppt/tags/tag50.xml" ContentType="application/vnd.openxmlformats-officedocument.presentationml.tags+xml"/>
  <Override PartName="/ppt/notesSlides/notesSlide31.xml" ContentType="application/vnd.openxmlformats-officedocument.presentationml.notesSlide+xml"/>
  <Override PartName="/ppt/tags/tag51.xml" ContentType="application/vnd.openxmlformats-officedocument.presentationml.tags+xml"/>
  <Override PartName="/ppt/notesSlides/notesSlide32.xml" ContentType="application/vnd.openxmlformats-officedocument.presentationml.notesSlide+xml"/>
  <Override PartName="/ppt/tags/tag52.xml" ContentType="application/vnd.openxmlformats-officedocument.presentationml.tags+xml"/>
  <Override PartName="/ppt/notesSlides/notesSlide33.xml" ContentType="application/vnd.openxmlformats-officedocument.presentationml.notesSlide+xml"/>
  <Override PartName="/ppt/tags/tag53.xml" ContentType="application/vnd.openxmlformats-officedocument.presentationml.tags+xml"/>
  <Override PartName="/ppt/notesSlides/notesSlide34.xml" ContentType="application/vnd.openxmlformats-officedocument.presentationml.notesSlide+xml"/>
  <Override PartName="/ppt/tags/tag54.xml" ContentType="application/vnd.openxmlformats-officedocument.presentationml.tags+xml"/>
  <Override PartName="/ppt/notesSlides/notesSlide35.xml" ContentType="application/vnd.openxmlformats-officedocument.presentationml.notesSlide+xml"/>
  <Override PartName="/ppt/tags/tag55.xml" ContentType="application/vnd.openxmlformats-officedocument.presentationml.tags+xml"/>
  <Override PartName="/ppt/notesSlides/notesSlide36.xml" ContentType="application/vnd.openxmlformats-officedocument.presentationml.notesSlide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37.xml" ContentType="application/vnd.openxmlformats-officedocument.presentationml.notesSlide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charts/chart4.xml" ContentType="application/vnd.openxmlformats-officedocument.drawingml.chart+xml"/>
  <Override PartName="/ppt/tags/tag62.xml" ContentType="application/vnd.openxmlformats-officedocument.presentationml.tags+xml"/>
  <Override PartName="/ppt/notesSlides/notesSlide38.xml" ContentType="application/vnd.openxmlformats-officedocument.presentationml.notesSlide+xml"/>
  <Override PartName="/ppt/tags/tag63.xml" ContentType="application/vnd.openxmlformats-officedocument.presentationml.tags+xml"/>
  <Override PartName="/ppt/notesSlides/notesSlide39.xml" ContentType="application/vnd.openxmlformats-officedocument.presentationml.notesSlide+xml"/>
  <Override PartName="/ppt/tags/tag64.xml" ContentType="application/vnd.openxmlformats-officedocument.presentationml.tags+xml"/>
  <Override PartName="/ppt/notesSlides/notesSlide40.xml" ContentType="application/vnd.openxmlformats-officedocument.presentationml.notesSlide+xml"/>
  <Override PartName="/ppt/tags/tag65.xml" ContentType="application/vnd.openxmlformats-officedocument.presentationml.tags+xml"/>
  <Override PartName="/ppt/notesSlides/notesSlide41.xml" ContentType="application/vnd.openxmlformats-officedocument.presentationml.notesSlide+xml"/>
  <Override PartName="/ppt/tags/tag66.xml" ContentType="application/vnd.openxmlformats-officedocument.presentationml.tags+xml"/>
  <Override PartName="/ppt/notesSlides/notesSlide42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notesSlides/notesSlide43.xml" ContentType="application/vnd.openxmlformats-officedocument.presentationml.notesSlide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charts/chart5.xml" ContentType="application/vnd.openxmlformats-officedocument.drawingml.chart+xml"/>
  <Override PartName="/ppt/tags/tag73.xml" ContentType="application/vnd.openxmlformats-officedocument.presentationml.tags+xml"/>
  <Override PartName="/ppt/notesSlides/notesSlide44.xml" ContentType="application/vnd.openxmlformats-officedocument.presentationml.notesSlide+xml"/>
  <Override PartName="/ppt/tags/tag74.xml" ContentType="application/vnd.openxmlformats-officedocument.presentationml.tags+xml"/>
  <Override PartName="/ppt/notesSlides/notesSlide45.xml" ContentType="application/vnd.openxmlformats-officedocument.presentationml.notesSlide+xml"/>
  <Override PartName="/ppt/tags/tag7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1"/>
    <p:sldMasterId id="2147483664" r:id="rId2"/>
    <p:sldMasterId id="2147483688" r:id="rId3"/>
  </p:sldMasterIdLst>
  <p:notesMasterIdLst>
    <p:notesMasterId r:id="rId53"/>
  </p:notesMasterIdLst>
  <p:handoutMasterIdLst>
    <p:handoutMasterId r:id="rId54"/>
  </p:handoutMasterIdLst>
  <p:sldIdLst>
    <p:sldId id="371" r:id="rId4"/>
    <p:sldId id="361" r:id="rId5"/>
    <p:sldId id="402" r:id="rId6"/>
    <p:sldId id="415" r:id="rId7"/>
    <p:sldId id="403" r:id="rId8"/>
    <p:sldId id="418" r:id="rId9"/>
    <p:sldId id="362" r:id="rId10"/>
    <p:sldId id="374" r:id="rId11"/>
    <p:sldId id="373" r:id="rId12"/>
    <p:sldId id="357" r:id="rId13"/>
    <p:sldId id="375" r:id="rId14"/>
    <p:sldId id="413" r:id="rId15"/>
    <p:sldId id="414" r:id="rId16"/>
    <p:sldId id="376" r:id="rId17"/>
    <p:sldId id="377" r:id="rId18"/>
    <p:sldId id="378" r:id="rId19"/>
    <p:sldId id="379" r:id="rId20"/>
    <p:sldId id="380" r:id="rId21"/>
    <p:sldId id="381" r:id="rId22"/>
    <p:sldId id="382" r:id="rId23"/>
    <p:sldId id="383" r:id="rId24"/>
    <p:sldId id="385" r:id="rId25"/>
    <p:sldId id="386" r:id="rId26"/>
    <p:sldId id="387" r:id="rId27"/>
    <p:sldId id="406" r:id="rId28"/>
    <p:sldId id="409" r:id="rId29"/>
    <p:sldId id="363" r:id="rId30"/>
    <p:sldId id="388" r:id="rId31"/>
    <p:sldId id="389" r:id="rId32"/>
    <p:sldId id="419" r:id="rId33"/>
    <p:sldId id="390" r:id="rId34"/>
    <p:sldId id="392" r:id="rId35"/>
    <p:sldId id="393" r:id="rId36"/>
    <p:sldId id="391" r:id="rId37"/>
    <p:sldId id="394" r:id="rId38"/>
    <p:sldId id="417" r:id="rId39"/>
    <p:sldId id="395" r:id="rId40"/>
    <p:sldId id="410" r:id="rId41"/>
    <p:sldId id="411" r:id="rId42"/>
    <p:sldId id="365" r:id="rId43"/>
    <p:sldId id="397" r:id="rId44"/>
    <p:sldId id="396" r:id="rId45"/>
    <p:sldId id="398" r:id="rId46"/>
    <p:sldId id="404" r:id="rId47"/>
    <p:sldId id="405" r:id="rId48"/>
    <p:sldId id="412" r:id="rId49"/>
    <p:sldId id="399" r:id="rId50"/>
    <p:sldId id="360" r:id="rId51"/>
    <p:sldId id="400" r:id="rId52"/>
  </p:sldIdLst>
  <p:sldSz cx="9144000" cy="6858000" type="screen4x3"/>
  <p:notesSz cx="7010400" cy="9296400"/>
  <p:custDataLst>
    <p:tags r:id="rId5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0503"/>
    <a:srgbClr val="005DAA"/>
    <a:srgbClr val="58585A"/>
    <a:srgbClr val="01B4E7"/>
    <a:srgbClr val="FF7600"/>
    <a:srgbClr val="D91B5C"/>
    <a:srgbClr val="872175"/>
    <a:srgbClr val="009999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445" autoAdjust="0"/>
  </p:normalViewPr>
  <p:slideViewPr>
    <p:cSldViewPr>
      <p:cViewPr varScale="1">
        <p:scale>
          <a:sx n="76" d="100"/>
          <a:sy n="76" d="100"/>
        </p:scale>
        <p:origin x="1950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gs" Target="tags/tag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land\AppData\Local\Temp\kpiTmp\7902C0~1\Keypoint%20Interactive%20Chart%20in%20Microsoft%20Office%20PowerPoint%20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land\AppData\Local\Temp\kpiTmp\7902C0~1\Keypoint%20Interactive%20Chart%20in%20Microsoft%20Office%20PowerPoint%20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land\AppData\Local\Temp\kpiTmp\7902C0~1\Keypoint%20Interactive%20Chart%20in%20Microsoft%20Office%20PowerPoint%20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land\AppData\Local\Temp\kpiTmp\7902C0~1\Keypoint%20Interactive%20Chart%20in%20Microsoft%20Office%20PowerPoint%20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gland\AppData\Local\Temp\kpiTmp\7902C0~1\Keypoint%20Interactive%20Chart%20in%20Microsoft%20Office%20PowerPoint%20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'009'!$B$1</c:f>
              <c:strCache>
                <c:ptCount val="1"/>
                <c:pt idx="0">
                  <c:v>010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'009'!$A$2:$A$8</c:f>
              <c:strCache>
                <c:ptCount val="7"/>
                <c:pt idx="0">
                  <c:v>Water, Sanitation and Hygiene</c:v>
                </c:pt>
                <c:pt idx="1">
                  <c:v>Basic Education and Literacy</c:v>
                </c:pt>
                <c:pt idx="2">
                  <c:v>Environment</c:v>
                </c:pt>
                <c:pt idx="3">
                  <c:v>Full Employment</c:v>
                </c:pt>
                <c:pt idx="4">
                  <c:v>Peacebuilding and Conflict Resolution</c:v>
                </c:pt>
                <c:pt idx="5">
                  <c:v>Disease Prevention and Treatment</c:v>
                </c:pt>
                <c:pt idx="6">
                  <c:v>Maternal and Child Health</c:v>
                </c:pt>
              </c:strCache>
            </c:strRef>
          </c:cat>
          <c:val>
            <c:numRef>
              <c:f>'009'!$B$2:$B$8</c:f>
              <c:numCache>
                <c:formatCode>0%</c:formatCode>
                <c:ptCount val="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96-4BBB-BE57-98D64BE24D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539476879"/>
        <c:axId val="1791297183"/>
      </c:barChart>
      <c:catAx>
        <c:axId val="153947687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70C0"/>
                </a:solidFill>
              </a:defRPr>
            </a:pPr>
            <a:endParaRPr lang="en-US"/>
          </a:p>
        </c:txPr>
        <c:crossAx val="1791297183"/>
        <c:crosses val="autoZero"/>
        <c:auto val="1"/>
        <c:lblAlgn val="ctr"/>
        <c:lblOffset val="100"/>
        <c:noMultiLvlLbl val="0"/>
      </c:catAx>
      <c:valAx>
        <c:axId val="1791297183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539476879"/>
        <c:crosses val="autoZero"/>
        <c:crossBetween val="between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'007'!$B$1</c:f>
              <c:strCache>
                <c:ptCount val="1"/>
                <c:pt idx="0">
                  <c:v>009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'007'!$A$2:$A$5</c:f>
              <c:strCache>
                <c:ptCount val="4"/>
                <c:pt idx="0">
                  <c:v>1-3 million</c:v>
                </c:pt>
                <c:pt idx="1">
                  <c:v>3-5 million</c:v>
                </c:pt>
                <c:pt idx="2">
                  <c:v>5-7 million</c:v>
                </c:pt>
                <c:pt idx="3">
                  <c:v>Over 7 million</c:v>
                </c:pt>
              </c:strCache>
            </c:strRef>
          </c:cat>
          <c:val>
            <c:numRef>
              <c:f>'007'!$B$2:$B$5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55-4C32-A1A7-E09DEBE9D6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86030943"/>
        <c:axId val="2020483343"/>
      </c:barChart>
      <c:catAx>
        <c:axId val="1986030943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5DAA"/>
                </a:solidFill>
              </a:defRPr>
            </a:pPr>
            <a:endParaRPr lang="en-US"/>
          </a:p>
        </c:txPr>
        <c:crossAx val="2020483343"/>
        <c:crosses val="autoZero"/>
        <c:auto val="1"/>
        <c:lblAlgn val="ctr"/>
        <c:lblOffset val="100"/>
        <c:noMultiLvlLbl val="0"/>
      </c:catAx>
      <c:valAx>
        <c:axId val="2020483343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986030943"/>
        <c:crosses val="autoZero"/>
        <c:crossBetween val="between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'004'!$B$1</c:f>
              <c:strCache>
                <c:ptCount val="1"/>
                <c:pt idx="0">
                  <c:v>004-002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'004'!$A$2:$A$4</c:f>
              <c:strCache>
                <c:ptCount val="3"/>
                <c:pt idx="0">
                  <c:v>Yes, I’m glad my donations helped fund them</c:v>
                </c:pt>
                <c:pt idx="1">
                  <c:v>Yes, I haven’t donated in the past, but might start now</c:v>
                </c:pt>
                <c:pt idx="2">
                  <c:v>No, foreign communities don’t need Rotary’s help</c:v>
                </c:pt>
              </c:strCache>
            </c:strRef>
          </c:cat>
          <c:val>
            <c:numRef>
              <c:f>'004'!$B$2:$B$4</c:f>
              <c:numCache>
                <c:formatCode>0%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B7-4196-8B78-71B2AAE8FC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44979808"/>
        <c:axId val="1438461584"/>
      </c:barChart>
      <c:catAx>
        <c:axId val="1444979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5DAA"/>
                </a:solidFill>
              </a:defRPr>
            </a:pPr>
            <a:endParaRPr lang="en-US"/>
          </a:p>
        </c:txPr>
        <c:crossAx val="1438461584"/>
        <c:crosses val="autoZero"/>
        <c:auto val="1"/>
        <c:lblAlgn val="ctr"/>
        <c:lblOffset val="100"/>
        <c:noMultiLvlLbl val="0"/>
      </c:catAx>
      <c:valAx>
        <c:axId val="143846158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444979808"/>
        <c:crosses val="autoZero"/>
        <c:crossBetween val="between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'005'!$B$1</c:f>
              <c:strCache>
                <c:ptCount val="1"/>
                <c:pt idx="0">
                  <c:v>004-001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'005'!$A$2:$A$4</c:f>
              <c:strCache>
                <c:ptCount val="3"/>
                <c:pt idx="0">
                  <c:v>Yes, I’m glad my donations helped fund them</c:v>
                </c:pt>
                <c:pt idx="1">
                  <c:v>Yes, I haven’t donated in the past, but might start now</c:v>
                </c:pt>
                <c:pt idx="2">
                  <c:v>No, Rotary should only fund local projects in our District</c:v>
                </c:pt>
              </c:strCache>
            </c:strRef>
          </c:cat>
          <c:val>
            <c:numRef>
              <c:f>'005'!$B$2:$B$4</c:f>
              <c:numCache>
                <c:formatCode>0%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BC-456D-852F-2B023DC841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51760864"/>
        <c:axId val="1045912256"/>
      </c:barChart>
      <c:catAx>
        <c:axId val="10517608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5DAA"/>
                </a:solidFill>
              </a:defRPr>
            </a:pPr>
            <a:endParaRPr lang="en-US"/>
          </a:p>
        </c:txPr>
        <c:crossAx val="1045912256"/>
        <c:crosses val="autoZero"/>
        <c:auto val="1"/>
        <c:lblAlgn val="ctr"/>
        <c:lblOffset val="100"/>
        <c:noMultiLvlLbl val="0"/>
      </c:catAx>
      <c:valAx>
        <c:axId val="104591225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051760864"/>
        <c:crosses val="autoZero"/>
        <c:crossBetween val="between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'006'!$B$1</c:f>
              <c:strCache>
                <c:ptCount val="1"/>
                <c:pt idx="0">
                  <c:v>005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'006'!$A$2:$A$5</c:f>
              <c:strCache>
                <c:ptCount val="4"/>
                <c:pt idx="0">
                  <c:v>Let’s partner with District 3241 in India on this</c:v>
                </c:pt>
                <c:pt idx="1">
                  <c:v>Let’s contribute more than that</c:v>
                </c:pt>
                <c:pt idx="2">
                  <c:v>I have a better large global project</c:v>
                </c:pt>
                <c:pt idx="3">
                  <c:v>No, we shouldn’t help other parts of the world</c:v>
                </c:pt>
              </c:strCache>
            </c:strRef>
          </c:cat>
          <c:val>
            <c:numRef>
              <c:f>'006'!$B$2:$B$5</c:f>
              <c:numCache>
                <c:formatCode>0%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60-45B5-B1CB-1E321F7DFB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51761792"/>
        <c:axId val="1045919456"/>
      </c:barChart>
      <c:catAx>
        <c:axId val="1051761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5DAA"/>
                </a:solidFill>
              </a:defRPr>
            </a:pPr>
            <a:endParaRPr lang="en-US"/>
          </a:p>
        </c:txPr>
        <c:crossAx val="1045919456"/>
        <c:crosses val="autoZero"/>
        <c:auto val="1"/>
        <c:lblAlgn val="ctr"/>
        <c:lblOffset val="100"/>
        <c:noMultiLvlLbl val="0"/>
      </c:catAx>
      <c:valAx>
        <c:axId val="1045919456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1051761792"/>
        <c:crosses val="autoZero"/>
        <c:crossBetween val="between"/>
      </c:valAx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5583EAC1-D929-E520-A2AA-EBA491EE896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60F73DB-A43A-6040-0140-3534A6A2B4A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5B4007F8-BFED-82D0-62A9-8688847BCB68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822E2B70-40B7-14A7-12DA-B937A7E30F63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 smtClean="0">
                <a:cs typeface="ヒラギノ角ゴ Pro W3" charset="0"/>
              </a:defRPr>
            </a:lvl1pPr>
          </a:lstStyle>
          <a:p>
            <a:pPr>
              <a:defRPr/>
            </a:pPr>
            <a:fld id="{E84C4EED-9511-4619-9B8D-E6C07CAA7D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2CD3596-04E7-E286-C1F1-1E327F52C18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D8A41CD6-6CAC-04BE-E30C-39C2DF33FDDE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0918E58D-8306-FAC7-B97B-D6D4FE4D0620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E9BDB124-14EF-E7DE-CC24-C526B1C38D2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EEFBCBE3-84A3-2C9F-593A-39E4FB2E51C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 eaLnBrk="0" hangingPunct="0">
              <a:defRPr sz="1200">
                <a:latin typeface="Arial" pitchFamily="-107" charset="0"/>
                <a:ea typeface="ヒラギノ角ゴ Pro W3" pitchFamily="-107" charset="-128"/>
                <a:cs typeface="ヒラギノ角ゴ Pro W3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35F7248E-8D06-8751-E23C-8508035010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sz="1200" smtClean="0">
                <a:cs typeface="ヒラギノ角ゴ Pro W3" charset="0"/>
              </a:defRPr>
            </a:lvl1pPr>
          </a:lstStyle>
          <a:p>
            <a:pPr>
              <a:defRPr/>
            </a:pPr>
            <a:fld id="{931D9656-90C8-4672-A1D4-4C1679686C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MS PGothic" panose="020B0600070205080204" pitchFamily="34" charset="-128"/>
        <a:cs typeface="ヒラギノ角ゴ Pro W3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7" charset="0"/>
        <a:ea typeface="ヒラギノ角ゴ Pro W3" pitchFamily="-107" charset="-128"/>
        <a:cs typeface="ヒラギノ角ゴ Pro W3" pitchFamily="-107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(Introductory graphics)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(Remember to click the “</a:t>
            </a:r>
            <a:r>
              <a:rPr lang="en-US" dirty="0" err="1"/>
              <a:t>Keypoint</a:t>
            </a:r>
            <a:r>
              <a:rPr lang="en-US" dirty="0"/>
              <a:t>” tab at the top of the screen, then the “Click to enable” button at the upper-left)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(To clear previous responses, on a Question slide, from the </a:t>
            </a:r>
            <a:r>
              <a:rPr lang="en-US" dirty="0" err="1"/>
              <a:t>Keypoint</a:t>
            </a:r>
            <a:r>
              <a:rPr lang="en-US" dirty="0"/>
              <a:t> tab, select “View Responses”, then “Clear Responses” or “Clear All Responses”)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43550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4D0E5A15-FFA6-77B2-5A73-0A86B4B2ED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6AE5D0E0-CA01-C374-1748-5758420E5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These are some of the Global Grants in which our District is engaged, and which your donations helped make possible.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6509638D-3AC9-5C1C-5DDC-5120372978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ヒラギノ角ゴ Pro W3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0"/>
              </a:spcBef>
            </a:pPr>
            <a:fld id="{6C4F66D8-3757-43C7-9954-F34D57580A34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water project in Haiti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9758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</a:t>
            </a:r>
            <a:r>
              <a:rPr lang="en-US" u="sng" dirty="0"/>
              <a:t>POLL</a:t>
            </a:r>
            <a:r>
              <a:rPr lang="en-US" dirty="0"/>
              <a:t>: </a:t>
            </a:r>
            <a:r>
              <a:rPr lang="en-US" sz="1200" dirty="0">
                <a:solidFill>
                  <a:srgbClr val="002060">
                    <a:lumMod val="100000"/>
                  </a:srgbClr>
                </a:solidFill>
                <a:latin typeface="Georgia" panose="02040502050405020303" pitchFamily="18" charset="0"/>
              </a:rPr>
              <a:t>How many people in the world lack drinking water?)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082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</a:t>
            </a:r>
            <a:r>
              <a:rPr lang="en-US" u="sng" dirty="0"/>
              <a:t>POLL</a:t>
            </a:r>
            <a:r>
              <a:rPr lang="en-US" dirty="0"/>
              <a:t>: </a:t>
            </a:r>
            <a:r>
              <a:rPr lang="en-US" sz="1200" dirty="0">
                <a:solidFill>
                  <a:srgbClr val="002060">
                    <a:lumMod val="100000"/>
                  </a:srgbClr>
                </a:solidFill>
                <a:latin typeface="Georgia" panose="02040502050405020303" pitchFamily="18" charset="0"/>
              </a:rPr>
              <a:t>How many people in the world lack drinking water?)</a:t>
            </a:r>
          </a:p>
          <a:p>
            <a:r>
              <a:rPr lang="en-US" dirty="0"/>
              <a:t>Answer: 785 million, twice the entire U.S. population</a:t>
            </a:r>
          </a:p>
          <a:p>
            <a:r>
              <a:rPr lang="en-US" dirty="0"/>
              <a:t>That’s 1 in 9 people in the world and 1/3 of them are under 5 years old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40843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Pacemakers in Mexico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3846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Cleft lip surgeries in Mexico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46252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Water, Sanitation, &amp; Hygiene in Kenya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67236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Kidney transplants in Mexico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89220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digital classroom in Panama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44582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Knee prosthetics in Mexico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8107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4D5041A2-F0F7-E9C2-AC05-FAFA0C7E08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ヒラギノ角ゴ Pro W3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0"/>
              </a:spcBef>
            </a:pPr>
            <a:fld id="{1360307C-4E4E-4EAA-A63E-D35B867896D0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E5AE91A6-4915-20C4-4C06-583C79CAC6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033A5FE7-22AA-AD97-8A08-183E0DA3A4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In addition to the District Grants we talked about earlier, The Rotary Foundation funds larger project as Global Grants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ambulance in India</a:t>
            </a:r>
          </a:p>
          <a:p>
            <a:r>
              <a:rPr lang="en-US" dirty="0"/>
              <a:t>We take some things for granted</a:t>
            </a:r>
          </a:p>
          <a:p>
            <a:r>
              <a:rPr lang="en-US" dirty="0"/>
              <a:t>India has 28 states, 10 of them have no ambulance service to call, mostly in rural areas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38031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Childhood literacy in Mexico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52770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Peace training for Rotaractors in Tennessee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4560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Training for Panamanian midwives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3327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Vision testing for Turkey’s children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24513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F30EAEF6-BC22-46AE-17AB-6DB9850E6F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6EC6BB09-F7E7-A42E-8BA9-01682A0FB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(</a:t>
            </a:r>
            <a:r>
              <a:rPr lang="en-US" altLang="en-US" u="sng" dirty="0">
                <a:latin typeface="Arial" panose="020B0604020202020204" pitchFamily="34" charset="0"/>
                <a:cs typeface="ヒラギノ角ゴ Pro W3" charset="0"/>
              </a:rPr>
              <a:t>POLL</a:t>
            </a:r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: </a:t>
            </a:r>
            <a:r>
              <a:rPr lang="en-US" altLang="en-US" b="1" dirty="0">
                <a:latin typeface="Arial" panose="020B0604020202020204" pitchFamily="34" charset="0"/>
                <a:cs typeface="ヒラギノ角ゴ Pro W3" charset="0"/>
              </a:rPr>
              <a:t>Did you see any projects that strike you as good uses of your donations to The Rotary Foundation?</a:t>
            </a:r>
            <a:r>
              <a:rPr lang="en-US" altLang="en-US" b="0" dirty="0">
                <a:latin typeface="Arial" panose="020B0604020202020204" pitchFamily="34" charset="0"/>
                <a:cs typeface="ヒラギノ角ゴ Pro W3" charset="0"/>
              </a:rPr>
              <a:t>)</a:t>
            </a:r>
            <a:endParaRPr lang="en-US" altLang="en-US" b="1" dirty="0">
              <a:latin typeface="Arial" panose="020B0604020202020204" pitchFamily="34" charset="0"/>
              <a:cs typeface="ヒラギノ角ゴ Pro W3" charset="0"/>
            </a:endParaRP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36E1C923-57E2-5703-34AC-F7928DD00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ヒラギノ角ゴ Pro W3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0"/>
              </a:spcBef>
            </a:pPr>
            <a:fld id="{E818242B-0A89-412F-BA81-A0EFF4880F41}" type="slidenum">
              <a:rPr lang="en-US" altLang="en-US"/>
              <a:pPr>
                <a:spcBef>
                  <a:spcPct val="0"/>
                </a:spcBef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8311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4D0E5A15-FFA6-77B2-5A73-0A86B4B2ED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6AE5D0E0-CA01-C374-1748-5758420E5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And these are similar Global Grants just getting started.</a:t>
            </a:r>
          </a:p>
          <a:p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Over $660,000 in total projects.</a:t>
            </a:r>
          </a:p>
          <a:p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Could you alone afford to do that much humanitarian work?</a:t>
            </a:r>
          </a:p>
          <a:p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Could your club?</a:t>
            </a:r>
          </a:p>
          <a:p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Neither could our entire District.</a:t>
            </a:r>
          </a:p>
          <a:p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But, in cooperation with other Rotary clubs and districts around the world, you can be part of projects such as these: (</a:t>
            </a:r>
            <a:r>
              <a:rPr lang="en-US" altLang="en-US" b="1" dirty="0">
                <a:latin typeface="Arial" panose="020B0604020202020204" pitchFamily="34" charset="0"/>
                <a:cs typeface="ヒラギノ角ゴ Pro W3" charset="0"/>
              </a:rPr>
              <a:t>click</a:t>
            </a:r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)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6509638D-3AC9-5C1C-5DDC-5120372978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ヒラギノ角ゴ Pro W3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0"/>
              </a:spcBef>
            </a:pPr>
            <a:fld id="{6C4F66D8-3757-43C7-9954-F34D57580A34}" type="slidenum">
              <a:rPr lang="en-US" altLang="en-US"/>
              <a:pPr>
                <a:spcBef>
                  <a:spcPct val="0"/>
                </a:spcBef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34975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$36,600 to help train caregivers for senior citizens to help them live independently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90618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$229,000 to build separate restroom facilities for girls in India.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 2020 survey of 2,000 co-educational government schools found that 40% had no, or unusable toilets.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About 72% had no running water.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25% have no separate toilets for girls.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Almost 23% of girls drop out of school on reaching puberty, which undermines their potential as individuals and future workers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17561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(Video runs 1 minute, 43 seconds)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(Video is at: </a:t>
            </a:r>
          </a:p>
          <a:p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This is from India, you’ll need to read the subtitles.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7070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F30EAEF6-BC22-46AE-17AB-6DB9850E6F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6EC6BB09-F7E7-A42E-8BA9-01682A0FB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(</a:t>
            </a:r>
            <a:r>
              <a:rPr lang="en-US" altLang="en-US" u="sng" dirty="0">
                <a:latin typeface="Arial" panose="020B0604020202020204" pitchFamily="34" charset="0"/>
                <a:cs typeface="ヒラギノ角ゴ Pro W3" charset="0"/>
              </a:rPr>
              <a:t>POLL</a:t>
            </a:r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: </a:t>
            </a:r>
            <a:r>
              <a:rPr lang="en-US" altLang="en-US" b="1" dirty="0">
                <a:latin typeface="Arial" panose="020B0604020202020204" pitchFamily="34" charset="0"/>
                <a:cs typeface="ヒラギノ角ゴ Pro W3" charset="0"/>
              </a:rPr>
              <a:t>How much does a project have to cost to get a Global Grant?</a:t>
            </a:r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)</a:t>
            </a:r>
          </a:p>
          <a:p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Answer: $30,000 or more</a:t>
            </a: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36E1C923-57E2-5703-34AC-F7928DD00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ヒラギノ角ゴ Pro W3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0"/>
              </a:spcBef>
            </a:pPr>
            <a:fld id="{E818242B-0A89-412F-BA81-A0EFF4880F41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$66,000 to build a primary school in India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885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Two, $45,000 scholarships to produce qualified public servants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1253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$86,000 scholarship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25719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(Let Donna cover this and the next two slides)</a:t>
            </a:r>
          </a:p>
          <a:p>
            <a:r>
              <a:rPr lang="en-US" dirty="0"/>
              <a:t>A $35,000 scholarship proposed by the Baton Rouge club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8393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$35,000 scholarship</a:t>
            </a:r>
          </a:p>
          <a:p>
            <a:r>
              <a:rPr lang="en-US" dirty="0"/>
              <a:t>(A few words about </a:t>
            </a:r>
            <a:r>
              <a:rPr lang="en-US" dirty="0" err="1"/>
              <a:t>Aine’s</a:t>
            </a:r>
            <a:r>
              <a:rPr lang="en-US" dirty="0"/>
              <a:t> arrival in Delft, what she’s studying, and the timeline for our next two scholars’ selection)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8463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Here’s just one example of how your donation can completely change lives</a:t>
            </a:r>
          </a:p>
          <a:p>
            <a:r>
              <a:rPr lang="en-US" dirty="0"/>
              <a:t>(Video runs 2.5 minutes)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3312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got word last week that the $86,000 in funding for this project was just released by the Trustees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19900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F30EAEF6-BC22-46AE-17AB-6DB9850E6F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6EC6BB09-F7E7-A42E-8BA9-01682A0FB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(</a:t>
            </a:r>
            <a:r>
              <a:rPr lang="en-US" altLang="en-US" u="sng" dirty="0">
                <a:latin typeface="Arial" panose="020B0604020202020204" pitchFamily="34" charset="0"/>
                <a:cs typeface="ヒラギノ角ゴ Pro W3" charset="0"/>
              </a:rPr>
              <a:t>POLL</a:t>
            </a:r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: </a:t>
            </a:r>
            <a:r>
              <a:rPr lang="en-US" altLang="en-US" b="1" dirty="0">
                <a:latin typeface="Arial" panose="020B0604020202020204" pitchFamily="34" charset="0"/>
                <a:cs typeface="ヒラギノ角ゴ Pro W3" charset="0"/>
              </a:rPr>
              <a:t>Did you see any projects that strike you as good uses of your donations to The Rotary Foundation?</a:t>
            </a:r>
            <a:r>
              <a:rPr lang="en-US" altLang="en-US" b="0" dirty="0">
                <a:latin typeface="Arial" panose="020B0604020202020204" pitchFamily="34" charset="0"/>
                <a:cs typeface="ヒラギノ角ゴ Pro W3" charset="0"/>
              </a:rPr>
              <a:t>)</a:t>
            </a:r>
            <a:endParaRPr lang="en-US" altLang="en-US" b="1" dirty="0">
              <a:latin typeface="Arial" panose="020B0604020202020204" pitchFamily="34" charset="0"/>
              <a:cs typeface="ヒラギノ角ゴ Pro W3" charset="0"/>
            </a:endParaRP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36E1C923-57E2-5703-34AC-F7928DD00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ヒラギノ角ゴ Pro W3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0"/>
              </a:spcBef>
            </a:pPr>
            <a:fld id="{E818242B-0A89-412F-BA81-A0EFF4880F41}" type="slidenum">
              <a:rPr lang="en-US" altLang="en-US"/>
              <a:pPr>
                <a:spcBef>
                  <a:spcPct val="0"/>
                </a:spcBef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98311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4D0E5A15-FFA6-77B2-5A73-0A86B4B2ED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6AE5D0E0-CA01-C374-1748-5758420E52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We have committed to help these three additional projects, currently pending approval by the Trustees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6509638D-3AC9-5C1C-5DDC-5120372978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ヒラギノ角ゴ Pro W3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0"/>
              </a:spcBef>
            </a:pPr>
            <a:fld id="{6C4F66D8-3757-43C7-9954-F34D57580A34}" type="slidenum">
              <a:rPr lang="en-US" altLang="en-US"/>
              <a:pPr>
                <a:spcBef>
                  <a:spcPct val="0"/>
                </a:spcBef>
              </a:pPr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20207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will be $50,000 each. </a:t>
            </a:r>
            <a:r>
              <a:rPr lang="en-US" sz="12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One for a student coming from Albania and the other from Nigeria.</a:t>
            </a:r>
          </a:p>
          <a:p>
            <a:r>
              <a:rPr lang="en-US" sz="1200" kern="0" dirty="0">
                <a:solidFill>
                  <a:srgbClr val="000000"/>
                </a:solidFill>
                <a:effectLst/>
                <a:latin typeface="Cambria" panose="02040503050406030204" pitchFamily="18" charset="0"/>
                <a:cs typeface="Times New Roman" panose="02020603050405020304" pitchFamily="18" charset="0"/>
              </a:rPr>
              <a:t>What do you think they will tell people about Rotary and America when they return to their home countries?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5107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(</a:t>
            </a:r>
            <a:r>
              <a:rPr lang="en-US" altLang="en-US" u="sng" dirty="0">
                <a:latin typeface="Arial" panose="020B0604020202020204" pitchFamily="34" charset="0"/>
                <a:cs typeface="ヒラギノ角ゴ Pro W3" charset="0"/>
              </a:rPr>
              <a:t>POLL</a:t>
            </a:r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: </a:t>
            </a:r>
            <a:r>
              <a:rPr lang="en-US" altLang="en-US" b="1" dirty="0">
                <a:latin typeface="Arial" panose="020B0604020202020204" pitchFamily="34" charset="0"/>
                <a:cs typeface="ヒラギノ角ゴ Pro W3" charset="0"/>
              </a:rPr>
              <a:t>How much does a project have to cost to get a Global Grant?</a:t>
            </a:r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)</a:t>
            </a:r>
          </a:p>
          <a:p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Answer: $30,000 or more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764147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rainwater harvesting project in Mexico, costing $165,000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42110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$298,500 for comprehensive health screenings, immunizations, and treatment in Nigeria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84263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Just last week, I received a request that we partner in this project in India. Total project cost will be $1,830,000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4967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F30EAEF6-BC22-46AE-17AB-6DB9850E6F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6EC6BB09-F7E7-A42E-8BA9-01682A0FB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(</a:t>
            </a:r>
            <a:r>
              <a:rPr lang="en-US" altLang="en-US" u="sng" dirty="0">
                <a:latin typeface="Arial" panose="020B0604020202020204" pitchFamily="34" charset="0"/>
                <a:cs typeface="ヒラギノ角ゴ Pro W3" charset="0"/>
              </a:rPr>
              <a:t>POLL</a:t>
            </a:r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: </a:t>
            </a:r>
            <a:r>
              <a:rPr lang="en-US" altLang="en-US" sz="1200" b="1" dirty="0">
                <a:solidFill>
                  <a:srgbClr val="002060"/>
                </a:solidFill>
                <a:latin typeface="Georgia" panose="02040502050405020303" pitchFamily="18" charset="0"/>
              </a:rPr>
              <a:t>What do you think?</a:t>
            </a:r>
            <a:r>
              <a:rPr lang="en-US" altLang="en-US" sz="1200" b="0" dirty="0">
                <a:solidFill>
                  <a:srgbClr val="002060"/>
                </a:solidFill>
                <a:latin typeface="Georgia" panose="02040502050405020303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0" dirty="0">
                <a:solidFill>
                  <a:srgbClr val="002060"/>
                </a:solidFill>
                <a:latin typeface="Georgia" panose="02040502050405020303" pitchFamily="18" charset="0"/>
              </a:rPr>
              <a:t>We still have about $65,000 in funding we can use for Global Grants this year.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0" dirty="0">
                <a:solidFill>
                  <a:srgbClr val="002060"/>
                </a:solidFill>
                <a:latin typeface="Georgia" panose="02040502050405020303" pitchFamily="18" charset="0"/>
              </a:rPr>
              <a:t>Is it worth investing $2,000-$3,000 of our funding in this tricycle project?</a:t>
            </a:r>
            <a:endParaRPr lang="en-US" altLang="en-US" sz="1200" b="1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b="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36E1C923-57E2-5703-34AC-F7928DD00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ヒラギノ角ゴ Pro W3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0"/>
              </a:spcBef>
            </a:pPr>
            <a:fld id="{E818242B-0A89-412F-BA81-A0EFF4880F41}" type="slidenum">
              <a:rPr lang="en-US" altLang="en-US"/>
              <a:pPr>
                <a:spcBef>
                  <a:spcPct val="0"/>
                </a:spcBef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82037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the places where your donations are currently creating hope in the world through Global Grants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14868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questions </a:t>
            </a:r>
            <a:r>
              <a:rPr lang="en-US"/>
              <a:t>about Global Grants </a:t>
            </a:r>
            <a:r>
              <a:rPr lang="en-US" dirty="0"/>
              <a:t>can I try to answer for you?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827055-821E-4F6B-AAA9-2685E1493D9C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401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F30EAEF6-BC22-46AE-17AB-6DB9850E6F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6EC6BB09-F7E7-A42E-8BA9-01682A0FBF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(</a:t>
            </a:r>
            <a:r>
              <a:rPr lang="en-US" altLang="en-US" u="sng" dirty="0">
                <a:latin typeface="Arial" panose="020B0604020202020204" pitchFamily="34" charset="0"/>
                <a:cs typeface="ヒラギノ角ゴ Pro W3" charset="0"/>
              </a:rPr>
              <a:t>POLL</a:t>
            </a:r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: </a:t>
            </a:r>
            <a:r>
              <a:rPr lang="en-US" altLang="en-US" sz="1200" b="1" dirty="0">
                <a:solidFill>
                  <a:srgbClr val="002060"/>
                </a:solidFill>
                <a:latin typeface="Georgia" panose="02040502050405020303" pitchFamily="18" charset="0"/>
              </a:rPr>
              <a:t>Which is NOT  one of Rotary’s Seven Areas of Focus is missing?</a:t>
            </a:r>
            <a:r>
              <a:rPr lang="en-US" altLang="en-US" sz="1200" b="0" dirty="0">
                <a:solidFill>
                  <a:srgbClr val="002060"/>
                </a:solidFill>
                <a:latin typeface="Georgia" panose="02040502050405020303" pitchFamily="18" charset="0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b="0" dirty="0">
              <a:solidFill>
                <a:srgbClr val="002060"/>
              </a:solidFill>
              <a:latin typeface="Georgia" panose="02040502050405020303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sz="12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36E1C923-57E2-5703-34AC-F7928DD00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ヒラギノ角ゴ Pro W3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0"/>
              </a:spcBef>
            </a:pPr>
            <a:fld id="{E818242B-0A89-412F-BA81-A0EFF4880F41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3945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0" dirty="0">
                <a:solidFill>
                  <a:srgbClr val="002060"/>
                </a:solidFill>
                <a:latin typeface="Georgia" panose="02040502050405020303" pitchFamily="18" charset="0"/>
              </a:rPr>
              <a:t>ANSWER: Full Employment</a:t>
            </a:r>
            <a:endParaRPr lang="en-US" altLang="en-US" sz="12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1D9656-90C8-4672-A1D4-4C1679686C2A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3973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E457DF58-01D4-2482-68CE-74BA94A388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A214C8BC-57A0-8C35-A4F2-29F7DBA9C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 Narrow" panose="020B0606020202030204" pitchFamily="34" charset="0"/>
              </a:rPr>
              <a:t>All Global Grants Fall Into One of these Seven Areas of Focus</a:t>
            </a:r>
          </a:p>
          <a:p>
            <a:pPr lvl="1"/>
            <a:r>
              <a:rPr lang="en-US" altLang="en-US" dirty="0">
                <a:latin typeface="Arial Narrow" panose="020B0606020202030204" pitchFamily="34" charset="0"/>
                <a:cs typeface="ヒラギノ角ゴ Pro W3" charset="0"/>
              </a:rPr>
              <a:t>Peace &amp; Conflict Resolution</a:t>
            </a:r>
          </a:p>
          <a:p>
            <a:pPr lvl="1"/>
            <a:r>
              <a:rPr lang="en-US" altLang="en-US" dirty="0">
                <a:latin typeface="Arial Narrow" panose="020B0606020202030204" pitchFamily="34" charset="0"/>
                <a:cs typeface="ヒラギノ角ゴ Pro W3" charset="0"/>
              </a:rPr>
              <a:t>Disease Prevention &amp; Treatment</a:t>
            </a:r>
          </a:p>
          <a:p>
            <a:pPr lvl="1"/>
            <a:r>
              <a:rPr lang="en-US" altLang="en-US" dirty="0">
                <a:latin typeface="Arial Narrow" panose="020B0606020202030204" pitchFamily="34" charset="0"/>
                <a:cs typeface="ヒラギノ角ゴ Pro W3" charset="0"/>
              </a:rPr>
              <a:t>Water, Sanitation &amp; Hygiene</a:t>
            </a:r>
          </a:p>
          <a:p>
            <a:pPr lvl="1"/>
            <a:r>
              <a:rPr lang="en-US" altLang="en-US" dirty="0">
                <a:latin typeface="Arial Narrow" panose="020B0606020202030204" pitchFamily="34" charset="0"/>
                <a:cs typeface="ヒラギノ角ゴ Pro W3" charset="0"/>
              </a:rPr>
              <a:t>Maternal &amp; Child Health</a:t>
            </a:r>
          </a:p>
          <a:p>
            <a:pPr lvl="1"/>
            <a:r>
              <a:rPr lang="en-US" altLang="en-US" dirty="0">
                <a:latin typeface="Arial Narrow" panose="020B0606020202030204" pitchFamily="34" charset="0"/>
                <a:cs typeface="ヒラギノ角ゴ Pro W3" charset="0"/>
              </a:rPr>
              <a:t>Basic Education &amp; Literacy</a:t>
            </a:r>
          </a:p>
          <a:p>
            <a:pPr lvl="1"/>
            <a:r>
              <a:rPr lang="en-US" altLang="en-US" dirty="0">
                <a:latin typeface="Arial Narrow" panose="020B0606020202030204" pitchFamily="34" charset="0"/>
                <a:cs typeface="ヒラギノ角ゴ Pro W3" charset="0"/>
              </a:rPr>
              <a:t>Community Economic Development</a:t>
            </a:r>
          </a:p>
          <a:p>
            <a:pPr lvl="1"/>
            <a:r>
              <a:rPr lang="en-US" altLang="en-US" dirty="0">
                <a:latin typeface="Arial Narrow" panose="020B0606020202030204" pitchFamily="34" charset="0"/>
                <a:cs typeface="ヒラギノ角ゴ Pro W3" charset="0"/>
              </a:rPr>
              <a:t>Environment</a:t>
            </a:r>
            <a:endParaRPr lang="en-US" altLang="en-US" dirty="0">
              <a:latin typeface="Arial" panose="020B0604020202020204" pitchFamily="34" charset="0"/>
              <a:cs typeface="ヒラギノ角ゴ Pro W3" charset="0"/>
            </a:endParaRPr>
          </a:p>
          <a:p>
            <a:pPr lvl="0"/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Funding is concentrated in these areas to give us a greater return on our investment</a:t>
            </a:r>
            <a:endParaRPr lang="en-US" altLang="en-US" dirty="0">
              <a:latin typeface="Arial Narrow" panose="020B0606020202030204" pitchFamily="34" charset="0"/>
              <a:cs typeface="ヒラギノ角ゴ Pro W3" charset="0"/>
            </a:endParaRP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1C6AA70A-BAE2-AB1F-938E-0772E7D305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ヒラギノ角ゴ Pro W3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0"/>
              </a:spcBef>
            </a:pPr>
            <a:fld id="{303CB189-4687-4FAA-8BB7-441DD3A65BC3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E457DF58-01D4-2482-68CE-74BA94A388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A214C8BC-57A0-8C35-A4F2-29F7DBA9C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This gives you an idea of which of these seven areas of focus are receiving the most funding</a:t>
            </a:r>
          </a:p>
          <a:p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The need for Disease prevention and treatment projects far outweigh the other six areas and has for several years</a:t>
            </a: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1C6AA70A-BAE2-AB1F-938E-0772E7D305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ヒラギノ角ゴ Pro W3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0"/>
              </a:spcBef>
            </a:pPr>
            <a:fld id="{303CB189-4687-4FAA-8BB7-441DD3A65BC3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94720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E457DF58-01D4-2482-68CE-74BA94A388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A214C8BC-57A0-8C35-A4F2-29F7DBA9C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This is the same breakdown, but by millions of dollars in grants in each area</a:t>
            </a:r>
          </a:p>
          <a:p>
            <a:r>
              <a:rPr lang="en-US" altLang="en-US" dirty="0">
                <a:latin typeface="Arial" panose="020B0604020202020204" pitchFamily="34" charset="0"/>
                <a:cs typeface="ヒラギノ角ゴ Pro W3" charset="0"/>
              </a:rPr>
              <a:t>Altogether, over $14.5 million in our donations funding engaged local clubs and districts to create hope in the world</a:t>
            </a: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1C6AA70A-BAE2-AB1F-938E-0772E7D305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ヒラギノ角ゴ Pro W3" charset="0"/>
              </a:defRPr>
            </a:lvl1pPr>
            <a:lvl2pPr marL="742950" indent="-28575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2pPr>
            <a:lvl3pPr marL="11430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3pPr>
            <a:lvl4pPr marL="16002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4pPr>
            <a:lvl5pPr marL="2057400" indent="-228600" defTabSz="9318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ヒラギノ角ゴ Pro W3" charset="0"/>
              </a:defRPr>
            </a:lvl9pPr>
          </a:lstStyle>
          <a:p>
            <a:pPr>
              <a:spcBef>
                <a:spcPct val="0"/>
              </a:spcBef>
            </a:pPr>
            <a:fld id="{303CB189-4687-4FAA-8BB7-441DD3A65BC3}" type="slidenum">
              <a:rPr lang="en-US" altLang="en-US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079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AEEF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AEEF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5578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active Voting Chart Top Choices" type="titleOnly" preserve="1">
  <p:cSld name="Interactive Voting Chart Top Cho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4DB92-719C-004E-BA3A-69A6470AD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opPadsList">
            <a:extLst>
              <a:ext uri="{FF2B5EF4-FFF2-40B4-BE49-F238E27FC236}">
                <a16:creationId xmlns:a16="http://schemas.microsoft.com/office/drawing/2014/main" id="{B17C5ED7-DF52-BE30-36A5-12EF69BCC3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843088"/>
            <a:ext cx="7886700" cy="4405312"/>
          </a:xfrm>
          <a:prstGeom prst="rect">
            <a:avLst/>
          </a:prstGeom>
        </p:spPr>
        <p:txBody>
          <a:bodyPr>
            <a:normAutofit/>
          </a:bodyPr>
          <a:lstStyle>
            <a:lvl1pPr marL="1371600" indent="-1371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/>
            </a:lvl1pPr>
            <a:lvl2pPr marL="1371600" indent="-1371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/>
            </a:lvl2pPr>
            <a:lvl3pPr marL="1371600" indent="-1371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/>
            </a:lvl3pPr>
            <a:lvl4pPr marL="1371600" indent="-1371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/>
            </a:lvl4pPr>
            <a:lvl5pPr marL="1371600" indent="-1371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/>
            </a:lvl5pPr>
          </a:lstStyle>
          <a:p>
            <a:pPr lvl="0"/>
            <a:r>
              <a:rPr lang="en-US"/>
              <a:t>The Top Choices will automatically be added here.</a:t>
            </a:r>
          </a:p>
        </p:txBody>
      </p:sp>
    </p:spTree>
    <p:extLst>
      <p:ext uri="{BB962C8B-B14F-4D97-AF65-F5344CB8AC3E}">
        <p14:creationId xmlns:p14="http://schemas.microsoft.com/office/powerpoint/2010/main" val="1108374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6771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6702D-8D13-2C8E-51A4-9EC73C740D2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9DDD9C-9FAB-081B-2896-35AEBAC3A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8671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0A96B7-7916-DBAE-E494-3682C54F7D7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4FEBCE-5C2B-C79E-8A38-29B6319F2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2098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3590D7-3335-2373-9C9C-29AF9F90E9C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4F5DCE-DAFE-BEC8-31C2-345EB6C43A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8078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98CBBE-7BD0-969D-0C2E-DB5E9E48E97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264FE9-3121-F29A-A544-FA5C4B4E39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0980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23F84BB-2243-7FD5-A040-A700823CAC3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345135-AD3C-E8A0-8C78-32B4CCD9A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2173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800">
                <a:solidFill>
                  <a:schemeClr val="bg1">
                    <a:lumMod val="85000"/>
                  </a:schemeClr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297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i="0" cap="all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Georgia"/>
                <a:cs typeface="Georgi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120644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Georgia"/>
                <a:cs typeface="Georgia"/>
              </a:defRPr>
            </a:lvl1pPr>
            <a:lvl2pPr>
              <a:defRPr sz="2400">
                <a:latin typeface="Georgia"/>
                <a:cs typeface="Georgia"/>
              </a:defRPr>
            </a:lvl2pPr>
            <a:lvl3pPr>
              <a:defRPr sz="2000">
                <a:latin typeface="Georgia"/>
                <a:cs typeface="Georgia"/>
              </a:defRPr>
            </a:lvl3pPr>
            <a:lvl4pPr>
              <a:defRPr sz="1800">
                <a:latin typeface="Georgia"/>
                <a:cs typeface="Georgia"/>
              </a:defRPr>
            </a:lvl4pPr>
            <a:lvl5pPr>
              <a:defRPr sz="1800">
                <a:latin typeface="Georgia"/>
                <a:cs typeface="Georgia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109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rgbClr val="005DAA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rgbClr val="005DAA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4705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 Narrow"/>
                <a:cs typeface="Arial Narrow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Georgia"/>
                <a:cs typeface="Georgia"/>
              </a:defRPr>
            </a:lvl1pPr>
            <a:lvl2pPr>
              <a:defRPr sz="2000">
                <a:latin typeface="Georgia"/>
                <a:cs typeface="Georgia"/>
              </a:defRPr>
            </a:lvl2pPr>
            <a:lvl3pPr>
              <a:defRPr sz="1800">
                <a:latin typeface="Georgia"/>
                <a:cs typeface="Georgia"/>
              </a:defRPr>
            </a:lvl3pPr>
            <a:lvl4pPr>
              <a:defRPr sz="1600">
                <a:latin typeface="Georgia"/>
                <a:cs typeface="Georgia"/>
              </a:defRPr>
            </a:lvl4pPr>
            <a:lvl5pPr>
              <a:defRPr sz="1600">
                <a:latin typeface="Georgia"/>
                <a:cs typeface="Georgia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97467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740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605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Georgia"/>
                <a:cs typeface="Georgia"/>
              </a:defRPr>
            </a:lvl1pPr>
            <a:lvl2pPr>
              <a:defRPr sz="2800">
                <a:latin typeface="Georgia"/>
                <a:cs typeface="Georgia"/>
              </a:defRPr>
            </a:lvl2pPr>
            <a:lvl3pPr>
              <a:defRPr sz="2400">
                <a:latin typeface="Georgia"/>
                <a:cs typeface="Georgia"/>
              </a:defRPr>
            </a:lvl3pPr>
            <a:lvl4pPr>
              <a:defRPr sz="2000">
                <a:latin typeface="Georgia"/>
                <a:cs typeface="Georgia"/>
              </a:defRPr>
            </a:lvl4pPr>
            <a:lvl5pPr>
              <a:defRPr sz="2000">
                <a:latin typeface="Georgia"/>
                <a:cs typeface="Georgia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08030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8556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5703033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8619853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0AE689-CE54-987C-E140-CD212FAB515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D4FD5A-AB06-66EA-1654-5D97655406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775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0133B8-D25B-32D1-D88F-2062721AAAC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18942E-D85A-47AE-D2DD-98E70C8EE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5DAA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261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BF747E1-5044-AC46-C5AF-70FB89DA297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177904-F536-2165-8AB2-059BDECBD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801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tx2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54688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0789253-D0D8-166A-C16F-85846DC2B3A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D0C98B-07D4-7FF4-A20D-F9718D3575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009999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883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9FCFDFA-6C26-5E3D-35A7-9CD643DD0FB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3DDF8E8-E4D2-428A-2F2C-AEE5D2DA2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2400" y="2667000"/>
            <a:ext cx="9525000" cy="1600200"/>
          </a:xfrm>
          <a:prstGeom prst="rect">
            <a:avLst/>
          </a:prstGeom>
          <a:solidFill>
            <a:srgbClr val="FF7600"/>
          </a:solidFill>
          <a:ln>
            <a:noFill/>
          </a:ln>
          <a:effectLst>
            <a:outerShdw blurRad="88900" dist="61087" dir="5400000" rotWithShape="0">
              <a:srgbClr val="808080">
                <a:alpha val="45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7225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A7EB87-27FA-624C-F539-778659FCE93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2667000"/>
            <a:ext cx="8839200" cy="160020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defRPr sz="32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8632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 Narrow"/>
                <a:cs typeface="Arial Narrow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Georgia"/>
                <a:cs typeface="Georgi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95697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0003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46702D-8D13-2C8E-51A4-9EC73C740D2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1651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9DDD9C-9FAB-081B-2896-35AEBAC3A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457200"/>
            <a:ext cx="9296400" cy="5334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88900" dist="61087" dir="5400000" rotWithShape="0">
              <a:srgbClr val="808080">
                <a:alpha val="25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200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3000">
                <a:solidFill>
                  <a:srgbClr val="58585A"/>
                </a:solidFill>
                <a:latin typeface="Georgia"/>
                <a:cs typeface="Georgia"/>
              </a:defRPr>
            </a:lvl1pPr>
            <a:lvl2pPr>
              <a:defRPr sz="2600">
                <a:solidFill>
                  <a:srgbClr val="58585A"/>
                </a:solidFill>
                <a:latin typeface="Georgia"/>
                <a:cs typeface="Georgia"/>
              </a:defRPr>
            </a:lvl2pPr>
            <a:lvl3pPr>
              <a:defRPr sz="2200">
                <a:solidFill>
                  <a:srgbClr val="58585A"/>
                </a:solidFill>
                <a:latin typeface="Georgia"/>
                <a:cs typeface="Georgia"/>
              </a:defRPr>
            </a:lvl3pPr>
            <a:lvl4pPr>
              <a:defRPr sz="1800">
                <a:solidFill>
                  <a:srgbClr val="58585A"/>
                </a:solidFill>
                <a:latin typeface="Georgia"/>
                <a:cs typeface="Georgia"/>
              </a:defRPr>
            </a:lvl4pPr>
            <a:lvl5pPr>
              <a:defRPr sz="1600">
                <a:solidFill>
                  <a:srgbClr val="58585A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73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3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3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520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76200" y="3429000"/>
            <a:ext cx="9296400" cy="990600"/>
          </a:xfrm>
          <a:prstGeom prst="rect">
            <a:avLst/>
          </a:prstGeom>
          <a:solidFill>
            <a:schemeClr val="accent6"/>
          </a:solidFill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  <p:txBody>
          <a:bodyPr lIns="548640" tIns="0" rIns="0" bIns="91440" anchor="b" anchorCtr="0">
            <a:noAutofit/>
          </a:bodyPr>
          <a:lstStyle>
            <a:lvl1pPr algn="l">
              <a:defRPr sz="44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533400" y="4611744"/>
            <a:ext cx="6400800" cy="95085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6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993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active Voting Chart Standard" type="titleOnly" preserve="1">
  <p:cSld name="Interactive Voting Chart 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2D17B-9294-2934-FE25-690C85869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Position">
            <a:extLst>
              <a:ext uri="{FF2B5EF4-FFF2-40B4-BE49-F238E27FC236}">
                <a16:creationId xmlns:a16="http://schemas.microsoft.com/office/drawing/2014/main" id="{B5F73D07-17A9-DF9B-A653-75B95D4BADA2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28650" y="1843088"/>
            <a:ext cx="7886700" cy="44053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56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active Voting Question And Chart" type="titleOnly" preserve="1">
  <p:cSld name="Interactive Voting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8DC29-B7B6-A627-702F-23A62A349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>
            <a:extLst>
              <a:ext uri="{FF2B5EF4-FFF2-40B4-BE49-F238E27FC236}">
                <a16:creationId xmlns:a16="http://schemas.microsoft.com/office/drawing/2014/main" id="{A05D6C57-0A72-225A-6F4C-3F520520F93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843088"/>
            <a:ext cx="7886700" cy="685800"/>
          </a:xfrm>
          <a:prstGeom prst="rect">
            <a:avLst/>
          </a:prstGeom>
        </p:spPr>
        <p:txBody>
          <a:bodyPr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/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/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/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/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>
            <a:extLst>
              <a:ext uri="{FF2B5EF4-FFF2-40B4-BE49-F238E27FC236}">
                <a16:creationId xmlns:a16="http://schemas.microsoft.com/office/drawing/2014/main" id="{989AC4E3-C89A-E860-C82E-7E2BF2D113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2681288"/>
            <a:ext cx="3786188" cy="3567112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/>
            </a:lvl1pPr>
            <a:lvl2pPr marL="971550" indent="-5143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/>
            </a:lvl2pPr>
            <a:lvl3pPr marL="13716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/>
            </a:lvl3pPr>
            <a:lvl4pPr marL="18288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/>
            </a:lvl4pPr>
            <a:lvl5pPr marL="22860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>
            <a:extLst>
              <a:ext uri="{FF2B5EF4-FFF2-40B4-BE49-F238E27FC236}">
                <a16:creationId xmlns:a16="http://schemas.microsoft.com/office/drawing/2014/main" id="{D385D466-0AB4-37DF-0682-1E446F4A5B63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4729163" y="2681288"/>
            <a:ext cx="3786188" cy="3567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083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active Voting Clock Shape" type="titleOnly" preserve="1">
  <p:cSld name="Interactive Voting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8FA2D-908F-E9B1-E8AF-DC466EA1A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>
            <a:extLst>
              <a:ext uri="{FF2B5EF4-FFF2-40B4-BE49-F238E27FC236}">
                <a16:creationId xmlns:a16="http://schemas.microsoft.com/office/drawing/2014/main" id="{A396B220-4722-E7C1-A157-F50F1C50291A}"/>
              </a:ext>
            </a:extLst>
          </p:cNvPr>
          <p:cNvSpPr/>
          <p:nvPr userDrawn="1">
            <p:custDataLst>
              <p:tags r:id="rId1"/>
            </p:custDataLst>
          </p:nvPr>
        </p:nvSpPr>
        <p:spPr>
          <a:xfrm>
            <a:off x="8191500" y="5905500"/>
            <a:ext cx="635000" cy="6350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2106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ractive Voting Multi Response Question" type="titleOnly" preserve="1">
  <p:cSld name="Interactive Voting Multi Response Ques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B4A01-AD3F-EF5D-6E80-F09B8C2F4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>
            <a:extLst>
              <a:ext uri="{FF2B5EF4-FFF2-40B4-BE49-F238E27FC236}">
                <a16:creationId xmlns:a16="http://schemas.microsoft.com/office/drawing/2014/main" id="{578DA4D7-F028-E610-72A2-69C016C1AF8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843088"/>
            <a:ext cx="7886700" cy="685800"/>
          </a:xfrm>
          <a:prstGeom prst="rect">
            <a:avLst/>
          </a:prstGeom>
        </p:spPr>
        <p:txBody>
          <a:bodyPr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/>
            </a:lvl1pPr>
            <a:lvl2pPr marL="4572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/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/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/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>
            <a:extLst>
              <a:ext uri="{FF2B5EF4-FFF2-40B4-BE49-F238E27FC236}">
                <a16:creationId xmlns:a16="http://schemas.microsoft.com/office/drawing/2014/main" id="{7ED040B3-450E-5F4E-2968-BE500A9F5B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650" y="2681288"/>
            <a:ext cx="7886700" cy="3567112"/>
          </a:xfrm>
          <a:prstGeom prst="rect">
            <a:avLst/>
          </a:prstGeom>
        </p:spPr>
        <p:txBody>
          <a:bodyPr>
            <a:normAutofit/>
          </a:bodyPr>
          <a:lstStyle>
            <a:lvl1pPr marL="514350" indent="-5143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/>
            </a:lvl1pPr>
            <a:lvl2pPr marL="971550" indent="-5143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/>
            </a:lvl2pPr>
            <a:lvl3pPr marL="13716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/>
            </a:lvl3pPr>
            <a:lvl4pPr marL="18288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/>
            </a:lvl4pPr>
            <a:lvl5pPr marL="22860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</p:spTree>
    <p:extLst>
      <p:ext uri="{BB962C8B-B14F-4D97-AF65-F5344CB8AC3E}">
        <p14:creationId xmlns:p14="http://schemas.microsoft.com/office/powerpoint/2010/main" val="785865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1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7B9F93-4EAA-5229-7746-4A99DCAD32B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6E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729B3E13-AF8D-9B10-A558-AFE30D987AF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165850"/>
            <a:ext cx="1212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845D4D0C-13A2-6A29-55A7-AEAD1B92C62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524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11" r:id="rId1"/>
    <p:sldLayoutId id="2147484012" r:id="rId2"/>
    <p:sldLayoutId id="2147484013" r:id="rId3"/>
    <p:sldLayoutId id="2147484014" r:id="rId4"/>
    <p:sldLayoutId id="2147484015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16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5590131-B7BE-7977-EFCF-54E777B7699F}"/>
              </a:ext>
            </a:extLst>
          </p:cNvPr>
          <p:cNvSpPr txBox="1"/>
          <p:nvPr/>
        </p:nvSpPr>
        <p:spPr>
          <a:xfrm>
            <a:off x="7086600" y="6477000"/>
            <a:ext cx="16002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defRPr/>
            </a:pPr>
            <a:r>
              <a:rPr lang="en-US" altLang="en-US" sz="900">
                <a:solidFill>
                  <a:srgbClr val="BCBDC0"/>
                </a:solidFill>
                <a:latin typeface="Arial Narrow" panose="020B0606020202030204" pitchFamily="34" charset="0"/>
              </a:rPr>
              <a:t>TITLE  |  </a:t>
            </a:r>
            <a:fld id="{A46F95CF-0E00-4DCC-8702-8156A08DA854}" type="slidenum">
              <a:rPr lang="en-US" altLang="en-US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r>
              <a:rPr lang="en-US" altLang="en-US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en-US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2051" name="Picture 5">
            <a:extLst>
              <a:ext uri="{FF2B5EF4-FFF2-40B4-BE49-F238E27FC236}">
                <a16:creationId xmlns:a16="http://schemas.microsoft.com/office/drawing/2014/main" id="{24513876-5DBE-26C4-6AD2-397EF51914B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299200"/>
            <a:ext cx="892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3" r:id="rId12"/>
    <p:sldLayoutId id="2147484024" r:id="rId13"/>
    <p:sldLayoutId id="2147484030" r:id="rId14"/>
    <p:sldLayoutId id="2147484031" r:id="rId15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1517820-0B71-43BB-A30C-D42A5F3B6FBD}"/>
              </a:ext>
            </a:extLst>
          </p:cNvPr>
          <p:cNvSpPr txBox="1"/>
          <p:nvPr/>
        </p:nvSpPr>
        <p:spPr>
          <a:xfrm>
            <a:off x="7162800" y="6477000"/>
            <a:ext cx="1524000" cy="13811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defRPr/>
            </a:pPr>
            <a:r>
              <a:rPr lang="en-US" altLang="en-US" sz="900">
                <a:solidFill>
                  <a:srgbClr val="BCBDC0"/>
                </a:solidFill>
                <a:latin typeface="Arial Narrow" panose="020B0606020202030204" pitchFamily="34" charset="0"/>
              </a:rPr>
              <a:t>TITLE |  </a:t>
            </a:r>
            <a:fld id="{36F48AB2-A720-4D65-8B83-EA32E52328C1}" type="slidenum">
              <a:rPr lang="en-US" altLang="en-US" sz="900" smtClean="0">
                <a:solidFill>
                  <a:srgbClr val="BCBDC0"/>
                </a:solidFill>
                <a:latin typeface="Arial Narrow" panose="020B0606020202030204" pitchFamily="34" charset="0"/>
              </a:rPr>
              <a:pPr algn="r">
                <a:defRPr/>
              </a:pPr>
              <a:t>‹#›</a:t>
            </a:fld>
            <a:r>
              <a:rPr lang="en-US" altLang="en-US" sz="900">
                <a:solidFill>
                  <a:srgbClr val="BCBDC0"/>
                </a:solidFill>
                <a:latin typeface="Arial Narrow" panose="020B0606020202030204" pitchFamily="34" charset="0"/>
              </a:rPr>
              <a:t>  </a:t>
            </a:r>
            <a:endParaRPr lang="en-US" altLang="en-US" sz="900">
              <a:solidFill>
                <a:srgbClr val="958D85"/>
              </a:solidFill>
              <a:latin typeface="Arial Narrow" panose="020B0606020202030204" pitchFamily="34" charset="0"/>
            </a:endParaRP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262D4FC8-DE1A-12FF-7ED9-47C98A8A0BC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6299200"/>
            <a:ext cx="892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1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8.xml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29.xml"/><Relationship Id="rId4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0.xml"/><Relationship Id="rId4" Type="http://schemas.openxmlformats.org/officeDocument/2006/relationships/image" Target="../media/image1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1.xml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2.xml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3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4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5.xml"/><Relationship Id="rId4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6.xm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38.xml"/><Relationship Id="rId4" Type="http://schemas.openxmlformats.org/officeDocument/2006/relationships/image" Target="../media/image1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35.xml"/><Relationship Id="rId4" Type="http://schemas.openxmlformats.org/officeDocument/2006/relationships/tags" Target="../tags/tag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chart" Target="../charts/char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46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47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48.xml"/><Relationship Id="rId5" Type="http://schemas.openxmlformats.org/officeDocument/2006/relationships/image" Target="../media/image24.PNG"/><Relationship Id="rId4" Type="http://schemas.openxmlformats.org/officeDocument/2006/relationships/hyperlink" Target="https://www.youtube.com/watch?v=2w6kL_2ZEUk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49.xml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0.xml"/><Relationship Id="rId4" Type="http://schemas.openxmlformats.org/officeDocument/2006/relationships/image" Target="../media/image2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1.xml"/><Relationship Id="rId4" Type="http://schemas.openxmlformats.org/officeDocument/2006/relationships/image" Target="../media/image2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2.xml"/><Relationship Id="rId4" Type="http://schemas.openxmlformats.org/officeDocument/2006/relationships/image" Target="../media/image2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3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4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55.xml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35.xml"/><Relationship Id="rId4" Type="http://schemas.openxmlformats.org/officeDocument/2006/relationships/tags" Target="../tags/tag5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6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3.xml"/><Relationship Id="rId4" Type="http://schemas.openxmlformats.org/officeDocument/2006/relationships/image" Target="../media/image2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4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5.xml"/><Relationship Id="rId4" Type="http://schemas.openxmlformats.org/officeDocument/2006/relationships/image" Target="../media/image3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33.xml"/><Relationship Id="rId1" Type="http://schemas.openxmlformats.org/officeDocument/2006/relationships/tags" Target="../tags/tag66.xml"/><Relationship Id="rId4" Type="http://schemas.openxmlformats.org/officeDocument/2006/relationships/image" Target="../media/image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35.xml"/><Relationship Id="rId4" Type="http://schemas.openxmlformats.org/officeDocument/2006/relationships/tags" Target="../tags/tag7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4" Type="http://schemas.openxmlformats.org/officeDocument/2006/relationships/chart" Target="../charts/char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73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4.xml"/><Relationship Id="rId4" Type="http://schemas.openxmlformats.org/officeDocument/2006/relationships/image" Target="../media/image4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7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me animation">
            <a:hlinkClick r:id="" action="ppaction://media"/>
            <a:extLst>
              <a:ext uri="{FF2B5EF4-FFF2-40B4-BE49-F238E27FC236}">
                <a16:creationId xmlns:a16="http://schemas.microsoft.com/office/drawing/2014/main" id="{09CC609F-7F73-FB18-C49E-E1C31B4A2C0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791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319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3">
            <a:extLst>
              <a:ext uri="{FF2B5EF4-FFF2-40B4-BE49-F238E27FC236}">
                <a16:creationId xmlns:a16="http://schemas.microsoft.com/office/drawing/2014/main" id="{98D3D872-7BA8-391C-257C-B38A907CB575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0" y="2667000"/>
            <a:ext cx="9144000" cy="160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dirty="0">
                <a:latin typeface="Arial Narrow" panose="020B0606020202030204" pitchFamily="34" charset="0"/>
              </a:rPr>
              <a:t>Recent Global Grants</a:t>
            </a:r>
          </a:p>
        </p:txBody>
      </p:sp>
    </p:spTree>
    <p:custDataLst>
      <p:tags r:id="rId1"/>
    </p:custData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347F-2321-F4D8-A768-13D060A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638800"/>
            <a:ext cx="5486400" cy="566738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Water project in Haiti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5306FA4-FE2D-AEC0-62C8-F88610927D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/>
          <a:stretch/>
        </p:blipFill>
        <p:spPr>
          <a:xfrm>
            <a:off x="918308" y="304800"/>
            <a:ext cx="7307384" cy="548053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5708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CA0E4-55C9-4C58-942F-615125B8D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 Drinking Water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B7EF32-340A-BC21-08D6-B610803CE76D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57200" y="1219201"/>
            <a:ext cx="8382000" cy="5334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2060"/>
                </a:solidFill>
                <a:latin typeface="Georgia" panose="02040502050405020303" pitchFamily="18" charset="0"/>
              </a:rPr>
              <a:t>How many people in the world lack drinking water?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2F4734-EF33-2F17-6641-9804D718615A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38200" y="1770441"/>
            <a:ext cx="3286477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5DAA">
                    <a:lumMod val="100000"/>
                  </a:srgbClr>
                </a:solidFill>
                <a:latin typeface="Georgia" panose="02040502050405020303" pitchFamily="18" charset="0"/>
              </a:rPr>
              <a:t>1-3 million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5DAA">
                    <a:lumMod val="100000"/>
                  </a:srgbClr>
                </a:solidFill>
                <a:latin typeface="Georgia" panose="02040502050405020303" pitchFamily="18" charset="0"/>
              </a:rPr>
              <a:t>3-5 million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5DAA">
                    <a:lumMod val="100000"/>
                  </a:srgbClr>
                </a:solidFill>
                <a:latin typeface="Georgia" panose="02040502050405020303" pitchFamily="18" charset="0"/>
              </a:rPr>
              <a:t>5-7 million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>
                <a:solidFill>
                  <a:srgbClr val="005DAA">
                    <a:lumMod val="100000"/>
                  </a:srgbClr>
                </a:solidFill>
                <a:latin typeface="Georgia" panose="02040502050405020303" pitchFamily="18" charset="0"/>
              </a:rPr>
              <a:t>Over 7 million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FCCE1EE-E155-B1A1-51ED-C141A28CE59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902075" y="3962400"/>
            <a:ext cx="1339850" cy="1219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800" dirty="0"/>
              <a:t>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421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CD198EC-9C3F-0F8E-8972-63C59959E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 Drinking Water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7B54218-8C81-232F-D26C-BFBAE40B6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700" y="1166018"/>
            <a:ext cx="83820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002060">
                    <a:lumMod val="100000"/>
                  </a:srgbClr>
                </a:solidFill>
                <a:latin typeface="Georgia" panose="02040502050405020303" pitchFamily="18" charset="0"/>
              </a:rPr>
              <a:t>How many people in the world lack drinking water?</a:t>
            </a:r>
          </a:p>
          <a:p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CEAB196-1D42-57E1-31E2-F5E3E6758245}"/>
              </a:ext>
            </a:extLst>
          </p:cNvPr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99816976"/>
              </p:ext>
            </p:extLst>
          </p:nvPr>
        </p:nvGraphicFramePr>
        <p:xfrm>
          <a:off x="628650" y="1843088"/>
          <a:ext cx="7886700" cy="4405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724889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347F-2321-F4D8-A768-13D060A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399" y="5638800"/>
            <a:ext cx="4267200" cy="566738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Pacemakers in Mexico</a:t>
            </a:r>
          </a:p>
        </p:txBody>
      </p:sp>
      <p:pic>
        <p:nvPicPr>
          <p:cNvPr id="9" name="Picture 8" descr="A person holding a plaque&#10;&#10;Description automatically generated">
            <a:extLst>
              <a:ext uri="{FF2B5EF4-FFF2-40B4-BE49-F238E27FC236}">
                <a16:creationId xmlns:a16="http://schemas.microsoft.com/office/drawing/2014/main" id="{3A522FE3-B671-4C01-AC8F-F7BA61E95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7022" y="304800"/>
            <a:ext cx="4069953" cy="5334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675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347F-2321-F4D8-A768-13D060A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5638800"/>
            <a:ext cx="5486400" cy="566738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Cleft lip surgeries in Mexico</a:t>
            </a:r>
          </a:p>
        </p:txBody>
      </p:sp>
      <p:pic>
        <p:nvPicPr>
          <p:cNvPr id="7" name="Picture Placeholder 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B55AA43E-E739-7666-6D15-A292C7C596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 t="11312" b="11312"/>
          <a:stretch>
            <a:fillRect/>
          </a:stretch>
        </p:blipFill>
        <p:spPr>
          <a:xfrm>
            <a:off x="1071928" y="313665"/>
            <a:ext cx="7000143" cy="525010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8345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347F-2321-F4D8-A768-13D060A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652696"/>
            <a:ext cx="5486400" cy="566738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Water &amp; Sanitation in Kenya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55AA43E-E739-7666-6D15-A292C7C596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/>
          <a:stretch/>
        </p:blipFill>
        <p:spPr>
          <a:xfrm>
            <a:off x="955936" y="228600"/>
            <a:ext cx="7232128" cy="5424096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8906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347F-2321-F4D8-A768-13D060A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638800"/>
            <a:ext cx="5486400" cy="566738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Kidney transplants in Mexico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55AA43E-E739-7666-6D15-A292C7C596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/>
          <a:stretch/>
        </p:blipFill>
        <p:spPr>
          <a:xfrm>
            <a:off x="1219200" y="165100"/>
            <a:ext cx="6705600" cy="54864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7676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347F-2321-F4D8-A768-13D060A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5678487"/>
            <a:ext cx="5486400" cy="566738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Digital classroom in Panama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55AA43E-E739-7666-6D15-A292C7C596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/>
          <a:stretch/>
        </p:blipFill>
        <p:spPr>
          <a:xfrm>
            <a:off x="990600" y="306387"/>
            <a:ext cx="7162800" cy="53721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9428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347F-2321-F4D8-A768-13D060A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662075"/>
            <a:ext cx="5486400" cy="566738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Knee prosthetics in Mexico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55AA43E-E739-7666-6D15-A292C7C596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/>
          <a:stretch/>
        </p:blipFill>
        <p:spPr>
          <a:xfrm>
            <a:off x="914400" y="304800"/>
            <a:ext cx="7315200" cy="54864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9972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5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01E256-EAED-DD07-9DB0-E0C1FE536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81000" y="3429000"/>
            <a:ext cx="9753600" cy="990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19459" name="Rectangle 10">
            <a:extLst>
              <a:ext uri="{FF2B5EF4-FFF2-40B4-BE49-F238E27FC236}">
                <a16:creationId xmlns:a16="http://schemas.microsoft.com/office/drawing/2014/main" id="{D42AFE69-0EE0-8F52-0AC8-D71EC0F49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581400"/>
            <a:ext cx="6858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Aft>
                <a:spcPts val="2400"/>
              </a:spcAft>
            </a:pPr>
            <a:r>
              <a:rPr lang="en-US" altLang="en-US" sz="4400" dirty="0">
                <a:solidFill>
                  <a:schemeClr val="bg1"/>
                </a:solidFill>
                <a:latin typeface="Arial Narrow Bold" panose="020B0706020202030204" pitchFamily="34" charset="0"/>
              </a:rPr>
              <a:t>Global Grants</a:t>
            </a:r>
          </a:p>
          <a:p>
            <a:pPr eaLnBrk="1" hangingPunct="1"/>
            <a:r>
              <a:rPr lang="en-US" altLang="en-US" sz="2000" dirty="0">
                <a:solidFill>
                  <a:srgbClr val="01B4E7"/>
                </a:solidFill>
                <a:latin typeface="Georgia" panose="02040502050405020303" pitchFamily="18" charset="0"/>
              </a:rPr>
              <a:t>How Your Contributions Are Creating Hope in the World</a:t>
            </a:r>
          </a:p>
        </p:txBody>
      </p:sp>
    </p:spTree>
    <p:custDataLst>
      <p:tags r:id="rId1"/>
    </p:custData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347F-2321-F4D8-A768-13D060A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678487"/>
            <a:ext cx="5486400" cy="566738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Ambulance in India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55AA43E-E739-7666-6D15-A292C7C596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/>
          <a:stretch/>
        </p:blipFill>
        <p:spPr>
          <a:xfrm>
            <a:off x="952500" y="249237"/>
            <a:ext cx="7239000" cy="542925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7037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347F-2321-F4D8-A768-13D060A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678487"/>
            <a:ext cx="5486400" cy="566738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Literacy in Mexico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55AA43E-E739-7666-6D15-A292C7C596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/>
          <a:stretch/>
        </p:blipFill>
        <p:spPr>
          <a:xfrm>
            <a:off x="990600" y="334522"/>
            <a:ext cx="7162800" cy="53721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75256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347F-2321-F4D8-A768-13D060A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5739764"/>
            <a:ext cx="5486400" cy="566738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Rotaract peace training in Tennessee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55AA43E-E739-7666-6D15-A292C7C596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/>
          <a:stretch/>
        </p:blipFill>
        <p:spPr>
          <a:xfrm>
            <a:off x="344450" y="457200"/>
            <a:ext cx="8455097" cy="4800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1229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347F-2321-F4D8-A768-13D060A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753946"/>
            <a:ext cx="5486400" cy="566738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Midwife training in Panama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55AA43E-E739-7666-6D15-A292C7C596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/>
          <a:stretch/>
        </p:blipFill>
        <p:spPr>
          <a:xfrm>
            <a:off x="1295400" y="1387422"/>
            <a:ext cx="7546490" cy="4284715"/>
          </a:xfrm>
        </p:spPr>
      </p:pic>
      <p:pic>
        <p:nvPicPr>
          <p:cNvPr id="4" name="Picture 3" descr="A map of the island&#10;&#10;Description automatically generated">
            <a:extLst>
              <a:ext uri="{FF2B5EF4-FFF2-40B4-BE49-F238E27FC236}">
                <a16:creationId xmlns:a16="http://schemas.microsoft.com/office/drawing/2014/main" id="{3B943D78-DF9A-03DB-0403-CDCB5047B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704" y="305207"/>
            <a:ext cx="2715949" cy="25141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2613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347F-2321-F4D8-A768-13D060A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799" y="5668622"/>
            <a:ext cx="5486400" cy="566738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Child vision testing in Turkey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55AA43E-E739-7666-6D15-A292C7C596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/>
          <a:stretch/>
        </p:blipFill>
        <p:spPr>
          <a:xfrm>
            <a:off x="478659" y="692320"/>
            <a:ext cx="8186681" cy="46482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10502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AD859A96-969C-9F99-AEB4-F261D4C5D302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 bwMode="auto">
          <a:xfrm>
            <a:off x="457200" y="1219200"/>
            <a:ext cx="838200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002060">
                    <a:lumMod val="100000"/>
                  </a:srgbClr>
                </a:solidFill>
                <a:latin typeface="Georgia" panose="02040502050405020303" pitchFamily="18" charset="0"/>
              </a:rPr>
              <a:t>Are these projects good uses of your donations?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C152F6-B576-2DAC-93BF-905049552BA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04800" y="1706563"/>
            <a:ext cx="79566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dirty="0">
                <a:solidFill>
                  <a:srgbClr val="0070C0">
                    <a:lumMod val="100000"/>
                  </a:srgbClr>
                </a:solidFill>
                <a:latin typeface="Georgia" panose="02040502050405020303" pitchFamily="18" charset="0"/>
              </a:rPr>
              <a:t>Yes, I’m glad my donations helped fund them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70C0">
                    <a:lumMod val="100000"/>
                  </a:srgbClr>
                </a:solidFill>
                <a:latin typeface="Georgia" panose="02040502050405020303" pitchFamily="18" charset="0"/>
              </a:rPr>
              <a:t>Yes, I haven’t donated in the past, but might start now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70C0">
                    <a:lumMod val="100000"/>
                  </a:srgbClr>
                </a:solidFill>
                <a:latin typeface="Georgia" panose="02040502050405020303" pitchFamily="18" charset="0"/>
              </a:rPr>
              <a:t>No, foreign communities don’t need Rotary’s help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  <p:sp>
        <p:nvSpPr>
          <p:cNvPr id="37" name="Title 5">
            <a:extLst>
              <a:ext uri="{FF2B5EF4-FFF2-40B4-BE49-F238E27FC236}">
                <a16:creationId xmlns:a16="http://schemas.microsoft.com/office/drawing/2014/main" id="{A642631E-C544-6A5E-EB9E-C3416CD61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</p:spPr>
        <p:txBody>
          <a:bodyPr/>
          <a:lstStyle/>
          <a:p>
            <a:r>
              <a:rPr lang="en-US" altLang="en-US" dirty="0">
                <a:latin typeface="Arial Narrow" panose="020B0606020202030204" pitchFamily="34" charset="0"/>
              </a:rPr>
              <a:t>Recent Projects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A612C34-7F07-0174-B4C6-876C3A3A1C8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886200" y="3867705"/>
            <a:ext cx="1371600" cy="128373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800" dirty="0"/>
              <a:t>15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2245112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C5BC9D3-16B8-FF6F-F360-98E70036D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 Narrow" panose="020B0606020202030204" pitchFamily="34" charset="0"/>
              </a:rPr>
              <a:t>Current Projects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3376421-0F81-A6E6-4FE6-093021746A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949" y="1166018"/>
            <a:ext cx="89154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 dirty="0">
                <a:solidFill>
                  <a:srgbClr val="002060">
                    <a:lumMod val="100000"/>
                  </a:srgbClr>
                </a:solidFill>
                <a:latin typeface="Georgia" panose="02040502050405020303" pitchFamily="18" charset="0"/>
              </a:rPr>
              <a:t>Are these projects good uses of your donations?</a:t>
            </a:r>
          </a:p>
          <a:p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78E37F1C-C589-1110-F630-674D6F44D75C}"/>
              </a:ext>
            </a:extLst>
          </p:cNvPr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971818915"/>
              </p:ext>
            </p:extLst>
          </p:nvPr>
        </p:nvGraphicFramePr>
        <p:xfrm>
          <a:off x="628650" y="1843088"/>
          <a:ext cx="7886700" cy="4405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269976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3">
            <a:extLst>
              <a:ext uri="{FF2B5EF4-FFF2-40B4-BE49-F238E27FC236}">
                <a16:creationId xmlns:a16="http://schemas.microsoft.com/office/drawing/2014/main" id="{98D3D872-7BA8-391C-257C-B38A907CB575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0" y="2667000"/>
            <a:ext cx="9144000" cy="160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dirty="0">
                <a:latin typeface="Arial Narrow" panose="020B0606020202030204" pitchFamily="34" charset="0"/>
              </a:rPr>
              <a:t>Global Grants In Progress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3953797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347F-2321-F4D8-A768-13D060A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410200"/>
            <a:ext cx="5486400" cy="914400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Independent living training in Mexico</a:t>
            </a:r>
          </a:p>
        </p:txBody>
      </p:sp>
      <p:pic>
        <p:nvPicPr>
          <p:cNvPr id="4" name="Picture 3" descr="A map of a city&#10;&#10;Description automatically generated">
            <a:extLst>
              <a:ext uri="{FF2B5EF4-FFF2-40B4-BE49-F238E27FC236}">
                <a16:creationId xmlns:a16="http://schemas.microsoft.com/office/drawing/2014/main" id="{3A6F701F-0017-6F82-A359-AB7A8FFD57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52" y="381000"/>
            <a:ext cx="3595928" cy="2848649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55AA43E-E739-7666-6D15-A292C7C596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/>
          <a:stretch/>
        </p:blipFill>
        <p:spPr>
          <a:xfrm>
            <a:off x="2971800" y="972682"/>
            <a:ext cx="5744229" cy="443282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87770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347F-2321-F4D8-A768-13D060A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757862"/>
            <a:ext cx="5486400" cy="533400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Separate toilets for girls in India</a:t>
            </a:r>
          </a:p>
        </p:txBody>
      </p:sp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F2F52937-2A25-1630-E196-882654C5D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497" y="566738"/>
            <a:ext cx="2682741" cy="3159753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55AA43E-E739-7666-6D15-A292C7C596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/>
          <a:srcRect/>
          <a:stretch/>
        </p:blipFill>
        <p:spPr>
          <a:xfrm>
            <a:off x="2667000" y="929553"/>
            <a:ext cx="6157964" cy="475210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1834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3">
            <a:extLst>
              <a:ext uri="{FF2B5EF4-FFF2-40B4-BE49-F238E27FC236}">
                <a16:creationId xmlns:a16="http://schemas.microsoft.com/office/drawing/2014/main" id="{CAAC4E16-F3D4-B5A7-8B66-051A4E8801D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609600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Arial Narrow" panose="020B0606020202030204" pitchFamily="34" charset="0"/>
              </a:rPr>
              <a:t>Global Grants – Budget Size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AD859A96-969C-9F99-AEB4-F261D4C5D302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 bwMode="auto">
          <a:xfrm>
            <a:off x="457200" y="1219200"/>
            <a:ext cx="78486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002060">
                    <a:lumMod val="100000"/>
                  </a:srgbClr>
                </a:solidFill>
                <a:latin typeface="Georgia" panose="02040502050405020303" pitchFamily="18" charset="0"/>
              </a:rPr>
              <a:t>What is the lowest budget for a Global Grant?</a:t>
            </a:r>
            <a:endParaRPr lang="en-US" altLang="en-US" sz="2400" b="1" dirty="0">
              <a:solidFill>
                <a:srgbClr val="002060">
                  <a:lumMod val="100000"/>
                </a:srgbClr>
              </a:solidFill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1AEBD9-9CE4-7227-01A4-26564169DFB5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69900" y="1752600"/>
            <a:ext cx="432522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dirty="0">
                <a:solidFill>
                  <a:srgbClr val="0070C0">
                    <a:lumMod val="100000"/>
                  </a:srgbClr>
                </a:solidFill>
                <a:latin typeface="Georgia" panose="02040502050405020303" pitchFamily="18" charset="0"/>
              </a:rPr>
              <a:t>$10,000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70C0">
                    <a:lumMod val="100000"/>
                  </a:srgbClr>
                </a:solidFill>
                <a:latin typeface="Georgia" panose="02040502050405020303" pitchFamily="18" charset="0"/>
              </a:rPr>
              <a:t>$30,000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70C0">
                    <a:lumMod val="100000"/>
                  </a:srgbClr>
                </a:solidFill>
                <a:latin typeface="Georgia" panose="02040502050405020303" pitchFamily="18" charset="0"/>
              </a:rPr>
              <a:t>$100,000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70C0">
                    <a:lumMod val="100000"/>
                  </a:srgbClr>
                </a:solidFill>
                <a:latin typeface="Georgia" panose="02040502050405020303" pitchFamily="18" charset="0"/>
              </a:rPr>
              <a:t>$1,000,000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70C0">
                    <a:lumMod val="100000"/>
                  </a:srgbClr>
                </a:solidFill>
                <a:latin typeface="Georgia" panose="02040502050405020303" pitchFamily="18" charset="0"/>
              </a:rPr>
              <a:t>Why don’t you just tell me?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C5099D5-E5B1-A8D2-3736-33FB7B2E880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902075" y="3962400"/>
            <a:ext cx="1339850" cy="1219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800" dirty="0"/>
              <a:t>15</a:t>
            </a:r>
          </a:p>
        </p:txBody>
      </p:sp>
    </p:spTree>
    <p:custDataLst>
      <p:tags r:id="rId1"/>
    </p:custData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0E5F1E-CA72-775A-D101-A1B38F0F729A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5050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4A0E19-D0AC-11DF-18DA-23A8D3E5E70B}"/>
              </a:ext>
            </a:extLst>
          </p:cNvPr>
          <p:cNvSpPr txBox="1"/>
          <p:nvPr/>
        </p:nvSpPr>
        <p:spPr>
          <a:xfrm>
            <a:off x="914400" y="6096000"/>
            <a:ext cx="7004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hlinkClick r:id="rId4"/>
              </a:rPr>
              <a:t>https://www.youtube.com/watch?v=2w6kL_2ZEUk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 child in a white shirt&#10;&#10;Description automatically generated">
            <a:extLst>
              <a:ext uri="{FF2B5EF4-FFF2-40B4-BE49-F238E27FC236}">
                <a16:creationId xmlns:a16="http://schemas.microsoft.com/office/drawing/2014/main" id="{9BAD1E59-51E7-5E65-DCAE-3B465AF17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2" y="665173"/>
            <a:ext cx="9089978" cy="4038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69402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347F-2321-F4D8-A768-13D060A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7628" y="5376862"/>
            <a:ext cx="5486400" cy="914400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Primary school construction in India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55AA43E-E739-7666-6D15-A292C7C596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/>
          <a:stretch/>
        </p:blipFill>
        <p:spPr>
          <a:xfrm>
            <a:off x="388716" y="381000"/>
            <a:ext cx="8364223" cy="4810124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4260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347F-2321-F4D8-A768-13D060A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315902"/>
            <a:ext cx="5486400" cy="914400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Two Masters of Public Service scholarships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55AA43E-E739-7666-6D15-A292C7C596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/>
          <a:stretch/>
        </p:blipFill>
        <p:spPr>
          <a:xfrm>
            <a:off x="1899138" y="446694"/>
            <a:ext cx="5345723" cy="486920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5576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347F-2321-F4D8-A768-13D060A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44" y="4876800"/>
            <a:ext cx="6361112" cy="1295400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Dual degree scholarship in International Governance &amp; Diplomacy and Economic Development 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55AA43E-E739-7666-6D15-A292C7C596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/>
          <a:stretch/>
        </p:blipFill>
        <p:spPr>
          <a:xfrm>
            <a:off x="1293320" y="838200"/>
            <a:ext cx="6557360" cy="366412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8801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347F-2321-F4D8-A768-13D060A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372172"/>
            <a:ext cx="5486400" cy="914400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Post-graduate scholarship in England (Bella St. </a:t>
            </a:r>
            <a:r>
              <a:rPr lang="en-US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Amant</a:t>
            </a:r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)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55AA43E-E739-7666-6D15-A292C7C596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/>
          <a:stretch/>
        </p:blipFill>
        <p:spPr>
          <a:xfrm>
            <a:off x="1828800" y="374827"/>
            <a:ext cx="5486400" cy="4997345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856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347F-2321-F4D8-A768-13D060A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385582"/>
            <a:ext cx="5486400" cy="914400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Post-graduate scholarship in Netherlands (</a:t>
            </a:r>
            <a:r>
              <a:rPr lang="en-US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Aine</a:t>
            </a:r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O'Nuanain</a:t>
            </a:r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)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55AA43E-E739-7666-6D15-A292C7C596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/>
          <a:stretch/>
        </p:blipFill>
        <p:spPr>
          <a:xfrm>
            <a:off x="835854" y="317500"/>
            <a:ext cx="7472291" cy="5080782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346048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347F-2321-F4D8-A768-13D060A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385582"/>
            <a:ext cx="5486400" cy="914400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Global Grant Alumnus</a:t>
            </a:r>
            <a:b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Dr. Chantal </a:t>
            </a:r>
            <a:r>
              <a:rPr lang="en-US" sz="2400" dirty="0" err="1">
                <a:solidFill>
                  <a:srgbClr val="002060"/>
                </a:solidFill>
                <a:latin typeface="Georgia" panose="02040502050405020303" pitchFamily="18" charset="0"/>
              </a:rPr>
              <a:t>SanMiguel</a:t>
            </a:r>
            <a:endParaRPr lang="en-US" sz="2400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3" descr="A person taking a selfie&#10;&#10;Description automatically generated">
            <a:extLst>
              <a:ext uri="{FF2B5EF4-FFF2-40B4-BE49-F238E27FC236}">
                <a16:creationId xmlns:a16="http://schemas.microsoft.com/office/drawing/2014/main" id="{04C0594F-C1C1-906A-CA74-E44BEEF1C2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54881"/>
            <a:ext cx="3048000" cy="53307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2491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347F-2321-F4D8-A768-13D060A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44" y="5448300"/>
            <a:ext cx="6361112" cy="838200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Women entrepreneurship and empowerment in Serbia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55AA43E-E739-7666-6D15-A292C7C596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/>
          <a:stretch/>
        </p:blipFill>
        <p:spPr>
          <a:xfrm>
            <a:off x="304800" y="1238113"/>
            <a:ext cx="6501001" cy="4165496"/>
          </a:xfrm>
        </p:spPr>
      </p:pic>
      <p:pic>
        <p:nvPicPr>
          <p:cNvPr id="6" name="Picture 5" descr="A map of a country&#10;&#10;Description automatically generated">
            <a:extLst>
              <a:ext uri="{FF2B5EF4-FFF2-40B4-BE49-F238E27FC236}">
                <a16:creationId xmlns:a16="http://schemas.microsoft.com/office/drawing/2014/main" id="{CF81100C-CA5E-A42A-E04E-1EFB264B8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3934" y="228600"/>
            <a:ext cx="2779955" cy="33375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97908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AD859A96-969C-9F99-AEB4-F261D4C5D302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 bwMode="auto">
          <a:xfrm>
            <a:off x="457200" y="1219200"/>
            <a:ext cx="838200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002060">
                    <a:lumMod val="100000"/>
                  </a:srgbClr>
                </a:solidFill>
                <a:latin typeface="Georgia" panose="02040502050405020303" pitchFamily="18" charset="0"/>
              </a:rPr>
              <a:t>Are these projects good uses of your donations?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C152F6-B576-2DAC-93BF-905049552BA6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04800" y="1706563"/>
            <a:ext cx="84737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dirty="0">
                <a:solidFill>
                  <a:srgbClr val="0070C0">
                    <a:lumMod val="100000"/>
                  </a:srgbClr>
                </a:solidFill>
                <a:latin typeface="Georgia" panose="02040502050405020303" pitchFamily="18" charset="0"/>
              </a:rPr>
              <a:t>Yes, I’m glad my donations helped fund them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70C0">
                    <a:lumMod val="100000"/>
                  </a:srgbClr>
                </a:solidFill>
                <a:latin typeface="Georgia" panose="02040502050405020303" pitchFamily="18" charset="0"/>
              </a:rPr>
              <a:t>Yes, I haven’t donated in the past, but might start now</a:t>
            </a:r>
          </a:p>
          <a:p>
            <a:pPr marL="457200" indent="-457200">
              <a:buAutoNum type="arabicPeriod"/>
            </a:pPr>
            <a:r>
              <a:rPr lang="en-US" dirty="0">
                <a:solidFill>
                  <a:srgbClr val="0070C0">
                    <a:lumMod val="100000"/>
                  </a:srgbClr>
                </a:solidFill>
                <a:latin typeface="Georgia" panose="02040502050405020303" pitchFamily="18" charset="0"/>
              </a:rPr>
              <a:t>No, Rotary should only fund local projects in our District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  <p:sp>
        <p:nvSpPr>
          <p:cNvPr id="37" name="Title 5">
            <a:extLst>
              <a:ext uri="{FF2B5EF4-FFF2-40B4-BE49-F238E27FC236}">
                <a16:creationId xmlns:a16="http://schemas.microsoft.com/office/drawing/2014/main" id="{A642631E-C544-6A5E-EB9E-C3416CD61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457200"/>
            <a:ext cx="8763000" cy="533400"/>
          </a:xfrm>
        </p:spPr>
        <p:txBody>
          <a:bodyPr/>
          <a:lstStyle/>
          <a:p>
            <a:r>
              <a:rPr lang="en-US" altLang="en-US" dirty="0">
                <a:latin typeface="Arial Narrow" panose="020B0606020202030204" pitchFamily="34" charset="0"/>
              </a:rPr>
              <a:t>Current Projects</a:t>
            </a: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A612C34-7F07-0174-B4C6-876C3A3A1C8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886200" y="3867705"/>
            <a:ext cx="1371600" cy="128373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800" dirty="0"/>
              <a:t>15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72738183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9440DD6-8A33-DB58-9962-9D72B370E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 Narrow" panose="020B0606020202030204" pitchFamily="34" charset="0"/>
              </a:rPr>
              <a:t>Current Projects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856AAF1-8273-8BA3-E710-BCEE68E4A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sz="2400" b="1" dirty="0">
                <a:solidFill>
                  <a:srgbClr val="002060">
                    <a:lumMod val="100000"/>
                  </a:srgbClr>
                </a:solidFill>
                <a:latin typeface="Georgia" panose="02040502050405020303" pitchFamily="18" charset="0"/>
              </a:rPr>
              <a:t>Are these projects good uses of your donations?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0131E51F-285E-331A-2011-1B69455AE743}"/>
              </a:ext>
            </a:extLst>
          </p:cNvPr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55060985"/>
              </p:ext>
            </p:extLst>
          </p:nvPr>
        </p:nvGraphicFramePr>
        <p:xfrm>
          <a:off x="628650" y="1843088"/>
          <a:ext cx="7886700" cy="4405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40735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4940BE-5BCD-B321-8D15-CEEF7CF56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 Narrow" panose="020B0606020202030204" pitchFamily="34" charset="0"/>
              </a:rPr>
              <a:t>Global Grants – Budget Size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A791E-7B9B-EAB1-FCF7-8C95C7A3A4C2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0% 	Sample Choice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66494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3">
            <a:extLst>
              <a:ext uri="{FF2B5EF4-FFF2-40B4-BE49-F238E27FC236}">
                <a16:creationId xmlns:a16="http://schemas.microsoft.com/office/drawing/2014/main" id="{98D3D872-7BA8-391C-257C-B38A907CB575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xfrm>
            <a:off x="0" y="2667000"/>
            <a:ext cx="9144000" cy="160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600" dirty="0">
                <a:latin typeface="Arial Narrow" panose="020B0606020202030204" pitchFamily="34" charset="0"/>
              </a:rPr>
              <a:t>Grants Pending Approval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593747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347F-2321-F4D8-A768-13D060A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5340520"/>
            <a:ext cx="5486400" cy="914400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Two additional Masters of Public Service scholarships</a:t>
            </a:r>
          </a:p>
        </p:txBody>
      </p:sp>
      <p:pic>
        <p:nvPicPr>
          <p:cNvPr id="5" name="Picture Placeholder 6">
            <a:extLst>
              <a:ext uri="{FF2B5EF4-FFF2-40B4-BE49-F238E27FC236}">
                <a16:creationId xmlns:a16="http://schemas.microsoft.com/office/drawing/2014/main" id="{DCC9123D-3E88-A78F-3E39-C9801B6D397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/>
          <a:stretch/>
        </p:blipFill>
        <p:spPr>
          <a:xfrm>
            <a:off x="1899138" y="446694"/>
            <a:ext cx="5345723" cy="4869208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40856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347F-2321-F4D8-A768-13D060A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44" y="5623560"/>
            <a:ext cx="6361112" cy="609600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Rainwater harvesting in Mexico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55AA43E-E739-7666-6D15-A292C7C596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/>
          <a:stretch/>
        </p:blipFill>
        <p:spPr>
          <a:xfrm>
            <a:off x="2971801" y="1961691"/>
            <a:ext cx="5715000" cy="3661869"/>
          </a:xfrm>
        </p:spPr>
      </p:pic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2F8F53CE-E486-E1FD-AAD7-8D91480AE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36452"/>
            <a:ext cx="3760071" cy="29055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99993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347F-2321-F4D8-A768-13D060A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43" y="5562600"/>
            <a:ext cx="6361112" cy="609600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Family Health Days in Nigeria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B55AA43E-E739-7666-6D15-A292C7C596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/>
          <a:srcRect/>
          <a:stretch/>
        </p:blipFill>
        <p:spPr>
          <a:xfrm>
            <a:off x="1539444" y="457200"/>
            <a:ext cx="6065109" cy="51054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19586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B347F-2321-F4D8-A768-13D060A56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443" y="5562600"/>
            <a:ext cx="6361112" cy="609600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Georgia" panose="02040502050405020303" pitchFamily="18" charset="0"/>
              </a:rPr>
              <a:t>Mobility Tricycles in India</a:t>
            </a:r>
          </a:p>
        </p:txBody>
      </p:sp>
      <p:pic>
        <p:nvPicPr>
          <p:cNvPr id="4" name="Picture 3" descr="A person riding a motorized vehicle&#10;&#10;Description automatically generated">
            <a:extLst>
              <a:ext uri="{FF2B5EF4-FFF2-40B4-BE49-F238E27FC236}">
                <a16:creationId xmlns:a16="http://schemas.microsoft.com/office/drawing/2014/main" id="{4E0930A0-143B-ADFD-A101-C8DD65292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800"/>
            <a:ext cx="9152717" cy="50011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72545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3">
            <a:extLst>
              <a:ext uri="{FF2B5EF4-FFF2-40B4-BE49-F238E27FC236}">
                <a16:creationId xmlns:a16="http://schemas.microsoft.com/office/drawing/2014/main" id="{CAAC4E16-F3D4-B5A7-8B66-051A4E8801D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609600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Arial Narrow" panose="020B0606020202030204" pitchFamily="34" charset="0"/>
              </a:rPr>
              <a:t>Pending Projects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AD859A96-969C-9F99-AEB4-F261D4C5D302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 bwMode="auto">
          <a:xfrm>
            <a:off x="457200" y="1219200"/>
            <a:ext cx="8458200" cy="381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002060">
                    <a:lumMod val="100000"/>
                  </a:srgbClr>
                </a:solidFill>
                <a:latin typeface="Georgia" panose="02040502050405020303" pitchFamily="18" charset="0"/>
              </a:rPr>
              <a:t>Should we contribute $2,000-$3,000 to this Project?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627544-3050-B7BE-A5C4-B88ED21F6F50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16931" y="1658937"/>
            <a:ext cx="702307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>
                <a:solidFill>
                  <a:srgbClr val="0070C0">
                    <a:lumMod val="100000"/>
                  </a:srgbClr>
                </a:solidFill>
                <a:latin typeface="Georgia" panose="02040502050405020303" pitchFamily="18" charset="0"/>
              </a:rPr>
              <a:t>Let’s partner with District 3241 in India on this</a:t>
            </a:r>
          </a:p>
          <a:p>
            <a:pPr marL="457200" indent="-457200">
              <a:buAutoNum type="arabicPeriod"/>
            </a:pPr>
            <a:r>
              <a:rPr lang="en-US">
                <a:solidFill>
                  <a:srgbClr val="0070C0">
                    <a:lumMod val="100000"/>
                  </a:srgbClr>
                </a:solidFill>
                <a:latin typeface="Georgia" panose="02040502050405020303" pitchFamily="18" charset="0"/>
              </a:rPr>
              <a:t>Let’s contribute more than that</a:t>
            </a:r>
          </a:p>
          <a:p>
            <a:pPr marL="457200" indent="-457200">
              <a:buAutoNum type="arabicPeriod"/>
            </a:pPr>
            <a:r>
              <a:rPr lang="en-US">
                <a:solidFill>
                  <a:srgbClr val="0070C0">
                    <a:lumMod val="100000"/>
                  </a:srgbClr>
                </a:solidFill>
                <a:latin typeface="Georgia" panose="02040502050405020303" pitchFamily="18" charset="0"/>
              </a:rPr>
              <a:t>I have a better large global project</a:t>
            </a:r>
          </a:p>
          <a:p>
            <a:pPr marL="457200" indent="-457200">
              <a:buAutoNum type="arabicPeriod"/>
            </a:pPr>
            <a:r>
              <a:rPr lang="en-US">
                <a:solidFill>
                  <a:srgbClr val="0070C0">
                    <a:lumMod val="100000"/>
                  </a:srgbClr>
                </a:solidFill>
                <a:latin typeface="Georgia" panose="02040502050405020303" pitchFamily="18" charset="0"/>
              </a:rPr>
              <a:t>No, we shouldn’t help other parts of the world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85420A8-438E-1159-A67E-095885EF599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886200" y="3867705"/>
            <a:ext cx="1371600" cy="128373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800" dirty="0"/>
              <a:t>15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302728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3A6F495-6906-836A-CCC0-E29E9F683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Arial Narrow" panose="020B0606020202030204" pitchFamily="34" charset="0"/>
              </a:rPr>
              <a:t>Pending Projects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3C8B0BA-8DF3-91AB-429D-F150EE6EE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166018"/>
            <a:ext cx="84582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 dirty="0">
                <a:solidFill>
                  <a:srgbClr val="002060">
                    <a:lumMod val="100000"/>
                  </a:srgbClr>
                </a:solidFill>
                <a:latin typeface="Georgia" panose="02040502050405020303" pitchFamily="18" charset="0"/>
              </a:rPr>
              <a:t>Should we contribute $2,000-$3,000 to this Project?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211CF24-F59D-980B-6236-0AC208660A43}"/>
              </a:ext>
            </a:extLst>
          </p:cNvPr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15362666"/>
              </p:ext>
            </p:extLst>
          </p:nvPr>
        </p:nvGraphicFramePr>
        <p:xfrm>
          <a:off x="628650" y="1843088"/>
          <a:ext cx="7886700" cy="4405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517420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6A027BB9-84FE-0392-E723-C31FFB70B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pic>
        <p:nvPicPr>
          <p:cNvPr id="7" name="Graphic 6" descr="Pin with solid fill">
            <a:extLst>
              <a:ext uri="{FF2B5EF4-FFF2-40B4-BE49-F238E27FC236}">
                <a16:creationId xmlns:a16="http://schemas.microsoft.com/office/drawing/2014/main" id="{1A3C4FF9-3D4D-CE0A-E4B6-864033DE2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524000" y="2514600"/>
            <a:ext cx="381000" cy="415636"/>
          </a:xfrm>
          <a:prstGeom prst="rect">
            <a:avLst/>
          </a:prstGeom>
        </p:spPr>
      </p:pic>
      <p:pic>
        <p:nvPicPr>
          <p:cNvPr id="8" name="Graphic 7" descr="Pin with solid fill">
            <a:extLst>
              <a:ext uri="{FF2B5EF4-FFF2-40B4-BE49-F238E27FC236}">
                <a16:creationId xmlns:a16="http://schemas.microsoft.com/office/drawing/2014/main" id="{810869C9-BF22-ACD8-6A53-B1115E83FD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066800" y="2738004"/>
            <a:ext cx="381000" cy="415636"/>
          </a:xfrm>
          <a:prstGeom prst="rect">
            <a:avLst/>
          </a:prstGeom>
        </p:spPr>
      </p:pic>
      <p:pic>
        <p:nvPicPr>
          <p:cNvPr id="9" name="Graphic 8" descr="Pin with solid fill">
            <a:extLst>
              <a:ext uri="{FF2B5EF4-FFF2-40B4-BE49-F238E27FC236}">
                <a16:creationId xmlns:a16="http://schemas.microsoft.com/office/drawing/2014/main" id="{A7F2A0CE-9F14-15BE-57F7-A27C3659E7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066800" y="2667000"/>
            <a:ext cx="381000" cy="415636"/>
          </a:xfrm>
          <a:prstGeom prst="rect">
            <a:avLst/>
          </a:prstGeom>
        </p:spPr>
      </p:pic>
      <p:pic>
        <p:nvPicPr>
          <p:cNvPr id="10" name="Graphic 9" descr="Pin with solid fill">
            <a:extLst>
              <a:ext uri="{FF2B5EF4-FFF2-40B4-BE49-F238E27FC236}">
                <a16:creationId xmlns:a16="http://schemas.microsoft.com/office/drawing/2014/main" id="{4353A539-D1DD-26E9-488C-5E3D2B35B3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5029200" y="3352800"/>
            <a:ext cx="381000" cy="415636"/>
          </a:xfrm>
          <a:prstGeom prst="rect">
            <a:avLst/>
          </a:prstGeom>
        </p:spPr>
      </p:pic>
      <p:pic>
        <p:nvPicPr>
          <p:cNvPr id="11" name="Graphic 10" descr="Pin with solid fill">
            <a:extLst>
              <a:ext uri="{FF2B5EF4-FFF2-40B4-BE49-F238E27FC236}">
                <a16:creationId xmlns:a16="http://schemas.microsoft.com/office/drawing/2014/main" id="{EB5DEBD9-176C-D278-B6F3-85BF7AD5A6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990600" y="2711161"/>
            <a:ext cx="381000" cy="415636"/>
          </a:xfrm>
          <a:prstGeom prst="rect">
            <a:avLst/>
          </a:prstGeom>
        </p:spPr>
      </p:pic>
      <p:pic>
        <p:nvPicPr>
          <p:cNvPr id="12" name="Graphic 11" descr="Pin with solid fill">
            <a:extLst>
              <a:ext uri="{FF2B5EF4-FFF2-40B4-BE49-F238E27FC236}">
                <a16:creationId xmlns:a16="http://schemas.microsoft.com/office/drawing/2014/main" id="{A89195F9-D7C6-48FB-B6FF-6D068C96F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562100" y="3082636"/>
            <a:ext cx="381000" cy="415636"/>
          </a:xfrm>
          <a:prstGeom prst="rect">
            <a:avLst/>
          </a:prstGeom>
        </p:spPr>
      </p:pic>
      <p:pic>
        <p:nvPicPr>
          <p:cNvPr id="13" name="Graphic 12" descr="Pin with solid fill">
            <a:extLst>
              <a:ext uri="{FF2B5EF4-FFF2-40B4-BE49-F238E27FC236}">
                <a16:creationId xmlns:a16="http://schemas.microsoft.com/office/drawing/2014/main" id="{E38E511E-5707-4DA4-4D30-65971FF2C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104900" y="2683884"/>
            <a:ext cx="381000" cy="415636"/>
          </a:xfrm>
          <a:prstGeom prst="rect">
            <a:avLst/>
          </a:prstGeom>
        </p:spPr>
      </p:pic>
      <p:pic>
        <p:nvPicPr>
          <p:cNvPr id="14" name="Graphic 13" descr="Pin with solid fill">
            <a:extLst>
              <a:ext uri="{FF2B5EF4-FFF2-40B4-BE49-F238E27FC236}">
                <a16:creationId xmlns:a16="http://schemas.microsoft.com/office/drawing/2014/main" id="{4E03B9EA-8EDB-A65B-2D1E-E1BFCFC6BF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248400" y="2322368"/>
            <a:ext cx="381000" cy="415636"/>
          </a:xfrm>
          <a:prstGeom prst="rect">
            <a:avLst/>
          </a:prstGeom>
        </p:spPr>
      </p:pic>
      <p:pic>
        <p:nvPicPr>
          <p:cNvPr id="15" name="Graphic 14" descr="Pin with solid fill">
            <a:extLst>
              <a:ext uri="{FF2B5EF4-FFF2-40B4-BE49-F238E27FC236}">
                <a16:creationId xmlns:a16="http://schemas.microsoft.com/office/drawing/2014/main" id="{FB4CF092-EDF5-3BA9-8728-1BEC9A9ED3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511300" y="2098964"/>
            <a:ext cx="381000" cy="415636"/>
          </a:xfrm>
          <a:prstGeom prst="rect">
            <a:avLst/>
          </a:prstGeom>
        </p:spPr>
      </p:pic>
      <p:pic>
        <p:nvPicPr>
          <p:cNvPr id="16" name="Graphic 15" descr="Pin with solid fill">
            <a:extLst>
              <a:ext uri="{FF2B5EF4-FFF2-40B4-BE49-F238E27FC236}">
                <a16:creationId xmlns:a16="http://schemas.microsoft.com/office/drawing/2014/main" id="{16E2541C-F3F3-236B-2138-B1C4B222D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495425" y="3082636"/>
            <a:ext cx="381000" cy="415636"/>
          </a:xfrm>
          <a:prstGeom prst="rect">
            <a:avLst/>
          </a:prstGeom>
        </p:spPr>
      </p:pic>
      <p:pic>
        <p:nvPicPr>
          <p:cNvPr id="17" name="Graphic 16" descr="Pin with solid fill">
            <a:extLst>
              <a:ext uri="{FF2B5EF4-FFF2-40B4-BE49-F238E27FC236}">
                <a16:creationId xmlns:a16="http://schemas.microsoft.com/office/drawing/2014/main" id="{15FB6259-D7D6-846A-6C71-CE27A9C1B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724400" y="1942451"/>
            <a:ext cx="381000" cy="415636"/>
          </a:xfrm>
          <a:prstGeom prst="rect">
            <a:avLst/>
          </a:prstGeom>
        </p:spPr>
      </p:pic>
      <p:pic>
        <p:nvPicPr>
          <p:cNvPr id="18" name="Graphic 17" descr="Pin with solid fill">
            <a:extLst>
              <a:ext uri="{FF2B5EF4-FFF2-40B4-BE49-F238E27FC236}">
                <a16:creationId xmlns:a16="http://schemas.microsoft.com/office/drawing/2014/main" id="{6AC751C4-345C-CFC7-D12B-107C65A098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003300" y="2656607"/>
            <a:ext cx="381000" cy="415636"/>
          </a:xfrm>
          <a:prstGeom prst="rect">
            <a:avLst/>
          </a:prstGeom>
        </p:spPr>
      </p:pic>
      <p:pic>
        <p:nvPicPr>
          <p:cNvPr id="19" name="Graphic 18" descr="Pin with solid fill">
            <a:extLst>
              <a:ext uri="{FF2B5EF4-FFF2-40B4-BE49-F238E27FC236}">
                <a16:creationId xmlns:a16="http://schemas.microsoft.com/office/drawing/2014/main" id="{2308632B-CEBD-188E-87E8-1199FCB975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205537" y="2358087"/>
            <a:ext cx="381000" cy="415636"/>
          </a:xfrm>
          <a:prstGeom prst="rect">
            <a:avLst/>
          </a:prstGeom>
        </p:spPr>
      </p:pic>
      <p:pic>
        <p:nvPicPr>
          <p:cNvPr id="20" name="Graphic 19" descr="Pin with solid fill">
            <a:extLst>
              <a:ext uri="{FF2B5EF4-FFF2-40B4-BE49-F238E27FC236}">
                <a16:creationId xmlns:a16="http://schemas.microsoft.com/office/drawing/2014/main" id="{5330C34A-5350-4B47-ADD6-0C9D78E3D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6291263" y="2565905"/>
            <a:ext cx="381000" cy="415636"/>
          </a:xfrm>
          <a:prstGeom prst="rect">
            <a:avLst/>
          </a:prstGeom>
        </p:spPr>
      </p:pic>
      <p:pic>
        <p:nvPicPr>
          <p:cNvPr id="21" name="Graphic 20" descr="Pin with solid fill">
            <a:extLst>
              <a:ext uri="{FF2B5EF4-FFF2-40B4-BE49-F238E27FC236}">
                <a16:creationId xmlns:a16="http://schemas.microsoft.com/office/drawing/2014/main" id="{37D8FB64-FC31-D525-FDE1-3C38715FD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157288" y="2759002"/>
            <a:ext cx="381000" cy="415636"/>
          </a:xfrm>
          <a:prstGeom prst="rect">
            <a:avLst/>
          </a:prstGeom>
        </p:spPr>
      </p:pic>
      <p:pic>
        <p:nvPicPr>
          <p:cNvPr id="22" name="Graphic 21" descr="Pin with solid fill">
            <a:extLst>
              <a:ext uri="{FF2B5EF4-FFF2-40B4-BE49-F238E27FC236}">
                <a16:creationId xmlns:a16="http://schemas.microsoft.com/office/drawing/2014/main" id="{D1F94EB2-3E42-649C-6ED8-DAE7BFE992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290637" y="2079154"/>
            <a:ext cx="381000" cy="415636"/>
          </a:xfrm>
          <a:prstGeom prst="rect">
            <a:avLst/>
          </a:prstGeom>
        </p:spPr>
      </p:pic>
      <p:pic>
        <p:nvPicPr>
          <p:cNvPr id="23" name="Graphic 22" descr="Pin with solid fill">
            <a:extLst>
              <a:ext uri="{FF2B5EF4-FFF2-40B4-BE49-F238E27FC236}">
                <a16:creationId xmlns:a16="http://schemas.microsoft.com/office/drawing/2014/main" id="{CE169C18-02EA-365A-A528-57FECD08B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4114800" y="1447800"/>
            <a:ext cx="381000" cy="415636"/>
          </a:xfrm>
          <a:prstGeom prst="rect">
            <a:avLst/>
          </a:prstGeom>
        </p:spPr>
      </p:pic>
      <p:pic>
        <p:nvPicPr>
          <p:cNvPr id="24" name="Graphic 23" descr="Pin with solid fill">
            <a:extLst>
              <a:ext uri="{FF2B5EF4-FFF2-40B4-BE49-F238E27FC236}">
                <a16:creationId xmlns:a16="http://schemas.microsoft.com/office/drawing/2014/main" id="{D6AEC812-F0CA-53FC-F4CB-5698541E4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962400" y="1445419"/>
            <a:ext cx="381000" cy="415636"/>
          </a:xfrm>
          <a:prstGeom prst="rect">
            <a:avLst/>
          </a:prstGeom>
        </p:spPr>
      </p:pic>
      <p:pic>
        <p:nvPicPr>
          <p:cNvPr id="25" name="Graphic 24" descr="Pin with solid fill">
            <a:extLst>
              <a:ext uri="{FF2B5EF4-FFF2-40B4-BE49-F238E27FC236}">
                <a16:creationId xmlns:a16="http://schemas.microsoft.com/office/drawing/2014/main" id="{53EB2DE8-5FD5-17AD-FD77-91901EDE1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3962400" y="1466850"/>
            <a:ext cx="381000" cy="41563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9BF1F81E-8BFB-F86E-161C-47E4204DB4E8}"/>
              </a:ext>
            </a:extLst>
          </p:cNvPr>
          <p:cNvSpPr/>
          <p:nvPr/>
        </p:nvSpPr>
        <p:spPr>
          <a:xfrm>
            <a:off x="-76200" y="261685"/>
            <a:ext cx="9296400" cy="487363"/>
          </a:xfrm>
          <a:prstGeom prst="rect">
            <a:avLst/>
          </a:prstGeom>
          <a:solidFill>
            <a:srgbClr val="01B4E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3">
            <a:extLst>
              <a:ext uri="{FF2B5EF4-FFF2-40B4-BE49-F238E27FC236}">
                <a16:creationId xmlns:a16="http://schemas.microsoft.com/office/drawing/2014/main" id="{C3B87752-0F32-A6CB-BBA6-801A5CBEC2DF}"/>
              </a:ext>
            </a:extLst>
          </p:cNvPr>
          <p:cNvSpPr txBox="1">
            <a:spLocks/>
          </p:cNvSpPr>
          <p:nvPr/>
        </p:nvSpPr>
        <p:spPr bwMode="auto">
          <a:xfrm>
            <a:off x="457200" y="280120"/>
            <a:ext cx="7162800" cy="447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en-US" altLang="en-US" sz="2000" dirty="0">
                <a:solidFill>
                  <a:schemeClr val="bg1"/>
                </a:solidFill>
                <a:latin typeface="Arial Narrow" panose="020B0606020202030204" pitchFamily="34" charset="0"/>
              </a:rPr>
              <a:t>Rotary truly is INTERNATIONAL</a:t>
            </a:r>
          </a:p>
        </p:txBody>
      </p:sp>
      <p:pic>
        <p:nvPicPr>
          <p:cNvPr id="4" name="Picture 3" descr="A colorful logo with blue text&#10;&#10;Description automatically generated">
            <a:extLst>
              <a:ext uri="{FF2B5EF4-FFF2-40B4-BE49-F238E27FC236}">
                <a16:creationId xmlns:a16="http://schemas.microsoft.com/office/drawing/2014/main" id="{95280F2E-1706-380B-4995-B7B374A2C9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5762" y="2086897"/>
            <a:ext cx="5976938" cy="51139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633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06C09D-5036-5F43-9FD8-2BC00CA17F62}"/>
              </a:ext>
            </a:extLst>
          </p:cNvPr>
          <p:cNvSpPr/>
          <p:nvPr/>
        </p:nvSpPr>
        <p:spPr>
          <a:xfrm>
            <a:off x="0" y="-16744"/>
            <a:ext cx="9144000" cy="6874743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5CFE7D-AB3F-A445-86A0-CA0092445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1249" y="1904995"/>
            <a:ext cx="4220308" cy="35516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A526B4-D541-A844-BBDB-11AFBEC298ED}"/>
              </a:ext>
            </a:extLst>
          </p:cNvPr>
          <p:cNvSpPr txBox="1"/>
          <p:nvPr/>
        </p:nvSpPr>
        <p:spPr>
          <a:xfrm>
            <a:off x="2391249" y="1904995"/>
            <a:ext cx="4220308" cy="279194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ea typeface="Arial" charset="0"/>
                <a:cs typeface="Arial" panose="020B0604020202020204" pitchFamily="34" charset="0"/>
              </a:rPr>
              <a:t>QUESTIONS?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19509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and blue logo&#10;&#10;Description automatically generated">
            <a:extLst>
              <a:ext uri="{FF2B5EF4-FFF2-40B4-BE49-F238E27FC236}">
                <a16:creationId xmlns:a16="http://schemas.microsoft.com/office/drawing/2014/main" id="{EC63F161-B925-8585-AD68-7B78CFBEE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706418"/>
            <a:ext cx="8458200" cy="31867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4102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3">
            <a:extLst>
              <a:ext uri="{FF2B5EF4-FFF2-40B4-BE49-F238E27FC236}">
                <a16:creationId xmlns:a16="http://schemas.microsoft.com/office/drawing/2014/main" id="{CAAC4E16-F3D4-B5A7-8B66-051A4E8801D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609600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Arial Narrow" panose="020B0606020202030204" pitchFamily="34" charset="0"/>
              </a:rPr>
              <a:t>Global Grants – Areas of Focus</a:t>
            </a:r>
          </a:p>
        </p:txBody>
      </p:sp>
      <p:sp>
        <p:nvSpPr>
          <p:cNvPr id="23555" name="Content Placeholder 2">
            <a:extLst>
              <a:ext uri="{FF2B5EF4-FFF2-40B4-BE49-F238E27FC236}">
                <a16:creationId xmlns:a16="http://schemas.microsoft.com/office/drawing/2014/main" id="{AD859A96-969C-9F99-AEB4-F261D4C5D302}"/>
              </a:ext>
            </a:extLst>
          </p:cNvPr>
          <p:cNvSpPr>
            <a:spLocks noGrp="1"/>
          </p:cNvSpPr>
          <p:nvPr>
            <p:ph idx="1"/>
            <p:custDataLst>
              <p:tags r:id="rId2"/>
            </p:custDataLst>
          </p:nvPr>
        </p:nvSpPr>
        <p:spPr bwMode="auto">
          <a:xfrm>
            <a:off x="457200" y="1224974"/>
            <a:ext cx="8153400" cy="299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400" b="1" dirty="0">
                <a:solidFill>
                  <a:srgbClr val="002060">
                    <a:lumMod val="100000"/>
                  </a:srgbClr>
                </a:solidFill>
                <a:latin typeface="Georgia" panose="02040502050405020303" pitchFamily="18" charset="0"/>
              </a:rPr>
              <a:t>Which is NOT one of Rotary’s seven Areas of Focus?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40125F-7AD6-1185-E789-1BB9DC1A84D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457200" y="1549400"/>
            <a:ext cx="670568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>
                <a:solidFill>
                  <a:srgbClr val="0070C0">
                    <a:lumMod val="100000"/>
                  </a:srgbClr>
                </a:solidFill>
                <a:latin typeface="Georgia" panose="02040502050405020303" pitchFamily="18" charset="0"/>
              </a:rPr>
              <a:t>Water, Sanitation and Hygiene</a:t>
            </a:r>
          </a:p>
          <a:p>
            <a:pPr marL="514350" indent="-514350">
              <a:buAutoNum type="arabicPeriod"/>
            </a:pPr>
            <a:r>
              <a:rPr lang="en-US" sz="2800">
                <a:solidFill>
                  <a:srgbClr val="0070C0">
                    <a:lumMod val="100000"/>
                  </a:srgbClr>
                </a:solidFill>
                <a:latin typeface="Georgia" panose="02040502050405020303" pitchFamily="18" charset="0"/>
              </a:rPr>
              <a:t>Basic Education and Literacy</a:t>
            </a:r>
          </a:p>
          <a:p>
            <a:pPr marL="514350" indent="-514350">
              <a:buAutoNum type="arabicPeriod"/>
            </a:pPr>
            <a:r>
              <a:rPr lang="en-US" sz="2800">
                <a:solidFill>
                  <a:srgbClr val="0070C0">
                    <a:lumMod val="100000"/>
                  </a:srgbClr>
                </a:solidFill>
                <a:latin typeface="Georgia" panose="02040502050405020303" pitchFamily="18" charset="0"/>
              </a:rPr>
              <a:t>Environment</a:t>
            </a:r>
          </a:p>
          <a:p>
            <a:pPr marL="514350" indent="-514350">
              <a:buAutoNum type="arabicPeriod"/>
            </a:pPr>
            <a:r>
              <a:rPr lang="en-US" sz="2800">
                <a:solidFill>
                  <a:srgbClr val="0070C0">
                    <a:lumMod val="100000"/>
                  </a:srgbClr>
                </a:solidFill>
                <a:latin typeface="Georgia" panose="02040502050405020303" pitchFamily="18" charset="0"/>
              </a:rPr>
              <a:t>Full Employment</a:t>
            </a:r>
          </a:p>
          <a:p>
            <a:pPr marL="514350" indent="-514350">
              <a:buAutoNum type="arabicPeriod"/>
            </a:pPr>
            <a:r>
              <a:rPr lang="en-US" sz="2800">
                <a:solidFill>
                  <a:srgbClr val="0070C0">
                    <a:lumMod val="100000"/>
                  </a:srgbClr>
                </a:solidFill>
                <a:latin typeface="Georgia" panose="02040502050405020303" pitchFamily="18" charset="0"/>
              </a:rPr>
              <a:t>Peacebuilding and Conflict Resolution</a:t>
            </a:r>
          </a:p>
          <a:p>
            <a:pPr marL="514350" indent="-514350">
              <a:buAutoNum type="arabicPeriod"/>
            </a:pPr>
            <a:r>
              <a:rPr lang="en-US" sz="2800">
                <a:solidFill>
                  <a:srgbClr val="0070C0">
                    <a:lumMod val="100000"/>
                  </a:srgbClr>
                </a:solidFill>
                <a:latin typeface="Georgia" panose="02040502050405020303" pitchFamily="18" charset="0"/>
              </a:rPr>
              <a:t>Disease Prevention and Treatment</a:t>
            </a:r>
          </a:p>
          <a:p>
            <a:pPr marL="514350" indent="-514350">
              <a:buAutoNum type="arabicPeriod"/>
            </a:pPr>
            <a:r>
              <a:rPr lang="en-US" sz="2800">
                <a:solidFill>
                  <a:srgbClr val="0070C0">
                    <a:lumMod val="100000"/>
                  </a:srgbClr>
                </a:solidFill>
                <a:latin typeface="Georgia" panose="02040502050405020303" pitchFamily="18" charset="0"/>
              </a:rPr>
              <a:t>Maternal and Child Health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FD75D8A-2C19-66F7-06B1-A2C9AF3B947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902075" y="4800600"/>
            <a:ext cx="1339850" cy="1219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4800" dirty="0"/>
              <a:t>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9876350"/>
      </p:ext>
    </p:extLst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6C5DC21-6470-D5F0-047B-10DB2B308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3CAF235-3AE0-78FF-39CF-3146B8BF6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305800" cy="4525963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2400" b="1" dirty="0">
                <a:solidFill>
                  <a:srgbClr val="002060">
                    <a:lumMod val="100000"/>
                  </a:srgbClr>
                </a:solidFill>
                <a:latin typeface="Georgia" panose="02040502050405020303" pitchFamily="18" charset="0"/>
              </a:rPr>
              <a:t>Which is NOT one of Rotary’s seven Areas of Focus?</a:t>
            </a:r>
          </a:p>
          <a:p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7C201E3-B07F-40E1-29B9-DF05586E59C9}"/>
              </a:ext>
            </a:extLst>
          </p:cNvPr>
          <p:cNvGraphicFramePr>
            <a:graphicFrameLocks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01423925"/>
              </p:ext>
            </p:extLst>
          </p:nvPr>
        </p:nvGraphicFramePr>
        <p:xfrm>
          <a:off x="628650" y="1843088"/>
          <a:ext cx="7886700" cy="4405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11877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3">
            <a:extLst>
              <a:ext uri="{FF2B5EF4-FFF2-40B4-BE49-F238E27FC236}">
                <a16:creationId xmlns:a16="http://schemas.microsoft.com/office/drawing/2014/main" id="{A952ACD5-F9FC-3752-F418-55523AF20C5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609600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Arial Narrow" panose="020B0606020202030204" pitchFamily="34" charset="0"/>
              </a:rPr>
              <a:t>Rotary’s Seven Areas of Focus</a:t>
            </a:r>
          </a:p>
        </p:txBody>
      </p:sp>
      <p:pic>
        <p:nvPicPr>
          <p:cNvPr id="8" name="Picture 7" descr="A circular diagram of different colored circles with text&#10;&#10;Description automatically generated with medium confidence">
            <a:extLst>
              <a:ext uri="{FF2B5EF4-FFF2-40B4-BE49-F238E27FC236}">
                <a16:creationId xmlns:a16="http://schemas.microsoft.com/office/drawing/2014/main" id="{7896A9FC-AC98-7FFC-A124-0FFBEDBB8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130" y="838200"/>
            <a:ext cx="9144000" cy="570416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Click="0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3">
            <a:extLst>
              <a:ext uri="{FF2B5EF4-FFF2-40B4-BE49-F238E27FC236}">
                <a16:creationId xmlns:a16="http://schemas.microsoft.com/office/drawing/2014/main" id="{A952ACD5-F9FC-3752-F418-55523AF20C5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609600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Arial Narrow" panose="020B0606020202030204" pitchFamily="34" charset="0"/>
              </a:rPr>
              <a:t>Number of Global Grants in a Year (2021-22 Rotary Year)</a:t>
            </a:r>
          </a:p>
        </p:txBody>
      </p:sp>
      <p:pic>
        <p:nvPicPr>
          <p:cNvPr id="4" name="Picture 3" descr="A colorful circle with numbers and text&#10;&#10;Description automatically generated">
            <a:extLst>
              <a:ext uri="{FF2B5EF4-FFF2-40B4-BE49-F238E27FC236}">
                <a16:creationId xmlns:a16="http://schemas.microsoft.com/office/drawing/2014/main" id="{ECB597F7-6FA3-EEDE-EC2B-10E693D2EF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109948"/>
            <a:ext cx="7467600" cy="52908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8254952"/>
      </p:ext>
    </p:extLst>
  </p:cSld>
  <p:clrMapOvr>
    <a:masterClrMapping/>
  </p:clrMapOvr>
  <p:transition spd="med" advClick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circle with text&#10;&#10;Description automatically generated">
            <a:extLst>
              <a:ext uri="{FF2B5EF4-FFF2-40B4-BE49-F238E27FC236}">
                <a16:creationId xmlns:a16="http://schemas.microsoft.com/office/drawing/2014/main" id="{BF1AB724-23A0-B5A7-E74B-3A98365DE0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109948"/>
            <a:ext cx="7543800" cy="5253718"/>
          </a:xfrm>
          <a:prstGeom prst="rect">
            <a:avLst/>
          </a:prstGeom>
        </p:spPr>
      </p:pic>
      <p:sp>
        <p:nvSpPr>
          <p:cNvPr id="23554" name="Title 3">
            <a:extLst>
              <a:ext uri="{FF2B5EF4-FFF2-40B4-BE49-F238E27FC236}">
                <a16:creationId xmlns:a16="http://schemas.microsoft.com/office/drawing/2014/main" id="{A952ACD5-F9FC-3752-F418-55523AF20C5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457200"/>
            <a:ext cx="6096000" cy="4873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Arial Narrow" panose="020B0606020202030204" pitchFamily="34" charset="0"/>
              </a:rPr>
              <a:t>Global Grant Dollars Expended in a Year (2021-22 Rotary Year)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3838217"/>
      </p:ext>
    </p:extLst>
  </p:cSld>
  <p:clrMapOvr>
    <a:masterClrMapping/>
  </p:clrMapOvr>
  <p:transition spd="med" advClick="0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PID" val="7902c0c2-474c-4f5c-ae08-47d60c13b0a5"/>
  <p:tag name="KPI_VERSION" val="2.7.2060.1"/>
  <p:tag name="KPI_STORAGE" val="&lt;keypoint&quot;&quot;&lt;roster&quot;&quot;&lt;people&quot;&quot;&lt;p(@id:1)&quot;&quot;&lt;f(@i:0)&quot;Keypad&quot;&gt;&lt;f(@i:1)&quot;37&quot;&gt;&gt;&lt;p(@id:2)&quot;&quot;&lt;f(@i:0)&quot;Keypad&quot;&gt;&lt;f(@i:1)&quot;65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lt;currentId&quot;2&quot;&gt;&lt;trIndex&quot;&quot;&lt;tr(@tid:1@pid:37)&quot;&quot;&lt;v&quot;1&quot;&gt;&gt;&lt;tr(@tid:1@pid:65)&quot;&quot;&lt;v&quot;2&quot;&gt;&gt;&gt;&gt;&lt;transceivers&quot;&quot;&lt;t(@id:1@tt:InnovisionBase@n:Transceiver 1)&quot;&quot;&lt;f(@id:c)&quot;1&quot;&gt;&lt;f(@id:comType)&quot;Usb&quot;&gt;&lt;f(@id:com)&quot;7B0B69&quot;&gt;&lt;f(@id:bl)&quot;Normal&quot;&gt;&lt;f(@id:dm)&quot;false&quot;&gt;&lt;f(@id:dp)&quot;false&quot;&gt;&lt;f(@id:kMin)&quot;1&quot;&gt;&lt;f(@id:kMax)&quot;100&quot;&gt;&lt;f(@id:pt)&quot;Off&quot;&gt;&lt;f(@id:pl)&quot;EuMax&quot;&gt;&lt;f(@id:rs)&quot;false&quot;&gt;&lt;f(@id:rr)&quot;false&quot;&gt;&lt;f(@id:sr)&quot;true&quot;&gt;&lt;f(@id:ss)&quot;true&quot;&gt;&lt;f(@id:wa)&quot;Off&quot;&gt;&gt;&gt;&lt;data&quot;&quot;&gt;&gt;"/>
  <p:tag name="KPI_SLIDE_COUNT" val="4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TOPCHOICESLIST" val="true"/>
  <p:tag name="KPI_STORAGE" val="&lt;keypoint&quot;&quot;&lt;chart&quot;&quot;&lt;isChart&quot;true&quot;&gt;&lt;chartType&quot;TopChoices&quot;&gt;&lt;id&quot;008&quot;&gt;&lt;questionIds&quot;&quot;&gt;&lt;update&quot;true&quot;&gt;&lt;ut&quot;-8585097548213975043&quot;&gt;&lt;dp&quot;0&quot;&gt;&lt;groupsType&quot;0&quot;&gt;&lt;vt&quot;Percentage&quot;&gt;&lt;prioritize&quot;false&quot;&gt;&lt;rFrom&quot;1&quot;&gt;&lt;rTo&quot;10&quot;&gt;&lt;scores&quot;true&quot;&gt;&lt;uvw&quot;true&quot;&gt;&lt;state&quot;007&quot;&gt;&lt;needsNewChart&quot;false&quot;&gt;&gt;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  <p:tag name="KPI_STORAGE" val="&lt;keypoint(@question:standard)&quot;&quot;&lt;question&quot;&quot;&lt;questionId&quot;010&quot;&gt;&lt;nocMode&quot;Auto&quot;&gt;&gt;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_CHOICE_NUM" val="0"/>
  <p:tag name="CHOICE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STOPSPOLLING" val="true"/>
  <p:tag name="KPICLOCK" val="true"/>
  <p:tag name="KPIPLAYSOUNDTYPE" val="DuringTimer"/>
  <p:tag name="KPISOUNDDIR" val="Generic Loops"/>
  <p:tag name="KPISOUNDTYPE" val="randomDir"/>
  <p:tag name="KPI_EI_ANIM_END" val="34"/>
  <p:tag name="KPI_EI_CLOCK_DIS" val="30"/>
  <p:tag name="KPI_EI_START_MEDIA" val="1"/>
  <p:tag name="KPI_EI_STOP_POLL" val="30"/>
  <p:tag name="KPI_EI_STOP_MEDIA" val="3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STORAGE" val="&lt;keypoint&quot;&quot;&lt;chart&quot;&quot;&lt;isChart&quot;true&quot;&gt;&lt;chartType&quot;wholeAudience&quot;&gt;&lt;id&quot;009&quot;&gt;&lt;questionIds&quot;&quot;&gt;&lt;update&quot;true&quot;&gt;&lt;ut&quot;-8585097548109674067&quot;&gt;&lt;dp&quot;0&quot;&gt;&lt;groupsType&quot;0&quot;&gt;&lt;vt&quot;Percentage&quot;&gt;&lt;uvw&quot;true&quot;&gt;&lt;needsNewChart&quot;false&quot;&gt;&lt;state&quot;010&quot;&gt;&gt;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STORAGE" val="&lt;keypoint(@question:standard)&quot;&quot;&lt;question&quot;&quot;&lt;questionId&quot;009&quot;&gt;&lt;nocMode&quot;Auto&quot;&gt;&gt;&gt;"/>
  <p:tag name="KPI_HAS_CHART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_CHOICE_NUM" val="0"/>
  <p:tag name="CHOICE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STOPSPOLLING" val="true"/>
  <p:tag name="KPICLOCK" val="true"/>
  <p:tag name="KPIPLAYSOUNDTYPE" val="DuringTimer"/>
  <p:tag name="KPISOUNDDIR" val="Generic Loops"/>
  <p:tag name="KPISOUNDTYPE" val="randomDir"/>
  <p:tag name="KPI_EI_ANIM_END" val="34"/>
  <p:tag name="KPI_EI_CLOCK_DIS" val="30"/>
  <p:tag name="KPI_EI_START_MEDIA" val="1"/>
  <p:tag name="KPI_EI_STOP_POLL" val="30"/>
  <p:tag name="KPI_EI_STOP_MEDIA" val="3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STORAGE" val="&lt;keypoint&quot;&quot;&lt;chart&quot;&quot;&lt;isChart&quot;true&quot;&gt;&lt;chartType&quot;wholeAudience&quot;&gt;&lt;id&quot;007&quot;&gt;&lt;questionIds&quot;&quot;&gt;&lt;update&quot;true&quot;&gt;&lt;ut&quot;-8585097547485483921&quot;&gt;&lt;dp&quot;0&quot;&gt;&lt;groupsType&quot;0&quot;&gt;&lt;vt&quot;Percentage&quot;&gt;&lt;uvw&quot;true&quot;&gt;&lt;needsNewChart&quot;false&quot;&gt;&lt;state&quot;009&quot;&gt;&gt;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  <p:tag name="KPI_STORAGE" val="&lt;keypoint(@question:standard)&quot;&quot;&lt;question&quot;&quot;&lt;questionId&quot;004-002&quot;&gt;&lt;nocMode&quot;Auto&quot;&gt;&gt;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" val="true"/>
  <p:tag name="Q_CHOICE_NUM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STOPSPOLLING" val="true"/>
  <p:tag name="KPICLOCK" val="true"/>
  <p:tag name="KPIPLAYSOUNDTYPE" val="DuringTimer"/>
  <p:tag name="KPISOUNDDIR" val="Generic Loops"/>
  <p:tag name="KPISOUNDTYPE" val="randomDir"/>
  <p:tag name="KPI_EI_ANIM_END" val="34"/>
  <p:tag name="KPI_EI_CLOCK_DIS" val="30"/>
  <p:tag name="KPI_EI_START_MEDIA" val="1"/>
  <p:tag name="KPI_EI_STOP_POLL" val="30"/>
  <p:tag name="KPI_EI_STOP_MEDIA" val="3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STORAGE" val="&lt;keypoint&quot;&quot;&lt;chart&quot;&quot;&lt;isChart&quot;true&quot;&gt;&lt;chartType&quot;wholeAudience&quot;&gt;&lt;id&quot;004&quot;&gt;&lt;questionIds&quot;&quot;&gt;&lt;update&quot;true&quot;&gt;&lt;ut&quot;-8585097546453953504&quot;&gt;&lt;dp&quot;0&quot;&gt;&lt;groupsType&quot;0&quot;&gt;&lt;vt&quot;Percentage&quot;&gt;&lt;uvw&quot;true&quot;&gt;&lt;needsNewChart&quot;false&quot;&gt;&lt;state&quot;004-002&quot;&gt;&gt;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  <p:tag name="KPI_STORAGE" val="&lt;keypoint(@question:standard)&quot;&quot;&lt;question&quot;&quot;&lt;questionId&quot;007&quot;&gt;&lt;nocMode&quot;Auto&quot;&gt;&gt;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  <p:tag name="KPI_STORAGE" val="&lt;keypoint(@question:standard)&quot;&quot;&lt;question&quot;&quot;&lt;questionId&quot;004-001&quot;&gt;&lt;nocMode&quot;Auto&quot;&gt;&gt;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" val="true"/>
  <p:tag name="Q_CHOICE_NUM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STOPSPOLLING" val="true"/>
  <p:tag name="KPICLOCK" val="true"/>
  <p:tag name="KPIPLAYSOUNDTYPE" val="DuringTimer"/>
  <p:tag name="KPISOUNDDIR" val="Generic Loops"/>
  <p:tag name="KPISOUNDTYPE" val="randomDir"/>
  <p:tag name="KPI_EI_ANIM_END" val="34"/>
  <p:tag name="KPI_EI_CLOCK_DIS" val="30"/>
  <p:tag name="KPI_EI_START_MEDIA" val="1"/>
  <p:tag name="KPI_EI_STOP_POLL" val="30"/>
  <p:tag name="KPI_EI_STOP_MEDIA" val="3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" val="tru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STORAGE" val="&lt;keypoint&quot;&quot;&lt;chart&quot;&quot;&lt;isChart&quot;true&quot;&gt;&lt;chartType&quot;wholeAudience&quot;&gt;&lt;id&quot;005&quot;&gt;&lt;questionIds&quot;&quot;&gt;&lt;update&quot;true&quot;&gt;&lt;ut&quot;-8585097524297247058&quot;&gt;&lt;dp&quot;0&quot;&gt;&lt;groupsType&quot;0&quot;&gt;&lt;vt&quot;Percentage&quot;&gt;&lt;uvw&quot;true&quot;&gt;&lt;needsNewChart&quot;false&quot;&gt;&lt;state&quot;004-001&quot;&gt;&gt;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  <p:tag name="KPI_STORAGE" val="&lt;keypoint(@question:standard)&quot;&quot;&lt;question&quot;&quot;&lt;questionId&quot;005&quot;&gt;&lt;nocMode&quot;Auto&quot;&gt;&gt;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QUESTION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" val="true"/>
  <p:tag name="Q_CHOICE_NUM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HOICE" val="true"/>
  <p:tag name="Q_CHOICE_NUM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STOPSPOLLING" val="true"/>
  <p:tag name="KPICLOCK" val="true"/>
  <p:tag name="KPIPLAYSOUNDTYPE" val="DuringTimer"/>
  <p:tag name="KPISOUNDDIR" val="Generic Loops"/>
  <p:tag name="KPISOUNDTYPE" val="randomDir"/>
  <p:tag name="KPI_EI_ANIM_END" val="34"/>
  <p:tag name="KPI_EI_CLOCK_DIS" val="30"/>
  <p:tag name="KPI_EI_START_MEDIA" val="1"/>
  <p:tag name="KPI_EI_STOP_POLL" val="30"/>
  <p:tag name="KPI_EI_STOP_MEDIA" val="3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STORAGE" val="&lt;keypoint&quot;&quot;&lt;chart&quot;&quot;&lt;isChart&quot;true&quot;&gt;&lt;chartType&quot;wholeAudience&quot;&gt;&lt;id&quot;006&quot;&gt;&lt;questionIds&quot;&quot;&gt;&lt;update&quot;true&quot;&gt;&lt;ut&quot;-8585097524560871802&quot;&gt;&lt;dp&quot;0&quot;&gt;&lt;groupsType&quot;0&quot;&gt;&lt;vt&quot;Percentage&quot;&gt;&lt;uvw&quot;true&quot;&gt;&lt;needsNewChart&quot;false&quot;&gt;&lt;state&quot;005&quot;&gt;&gt;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KPI_HAS_CHART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STOPSPOLLING" val="true"/>
  <p:tag name="KPICLOCK" val="true"/>
  <p:tag name="KPIPLAYSOUNDTYPE" val="DuringTimer"/>
  <p:tag name="KPISOUNDDIR" val="Generic Loops"/>
  <p:tag name="KPISOUNDTYPE" val="randomDir"/>
  <p:tag name="KPI_EI_ANIM_END" val="34"/>
  <p:tag name="KPI_EI_CLOCK_DIS" val="30"/>
  <p:tag name="KPI_EI_START_MEDIA" val="1"/>
  <p:tag name="KPI_EI_STOP_POLL" val="30"/>
  <p:tag name="KPI_EI_STOP_MEDIA" val="3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true"/>
</p:tagLst>
</file>

<file path=ppt/theme/theme1.xml><?xml version="1.0" encoding="utf-8"?>
<a:theme xmlns:a="http://schemas.openxmlformats.org/drawingml/2006/main" name="TRF-PowerpointDesignEN_Light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Rotary-NewBrand_Pallette">
      <a:dk1>
        <a:srgbClr val="958D85"/>
      </a:dk1>
      <a:lt1>
        <a:sysClr val="window" lastClr="FFFFFF"/>
      </a:lt1>
      <a:dk2>
        <a:srgbClr val="00246C"/>
      </a:dk2>
      <a:lt2>
        <a:srgbClr val="E6E5D8"/>
      </a:lt2>
      <a:accent1>
        <a:srgbClr val="01B4E7"/>
      </a:accent1>
      <a:accent2>
        <a:srgbClr val="FEBD11"/>
      </a:accent2>
      <a:accent3>
        <a:srgbClr val="009999"/>
      </a:accent3>
      <a:accent4>
        <a:srgbClr val="872175"/>
      </a:accent4>
      <a:accent5>
        <a:srgbClr val="D91B5C"/>
      </a:accent5>
      <a:accent6>
        <a:srgbClr val="FF76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TRF-PowerpointDesignEN_Light.pot</Template>
  <TotalTime>19265</TotalTime>
  <Words>1487</Words>
  <Application>Microsoft Office PowerPoint</Application>
  <PresentationFormat>On-screen Show (4:3)</PresentationFormat>
  <Paragraphs>216</Paragraphs>
  <Slides>49</Slides>
  <Notes>45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58" baseType="lpstr">
      <vt:lpstr>Arial</vt:lpstr>
      <vt:lpstr>Arial Narrow</vt:lpstr>
      <vt:lpstr>Arial Narrow Bold</vt:lpstr>
      <vt:lpstr>Calibri</vt:lpstr>
      <vt:lpstr>Cambria</vt:lpstr>
      <vt:lpstr>Georgia</vt:lpstr>
      <vt:lpstr>TRF-PowerpointDesignEN_Light</vt:lpstr>
      <vt:lpstr>Custom Design</vt:lpstr>
      <vt:lpstr>2_Custom Design</vt:lpstr>
      <vt:lpstr>PowerPoint Presentation</vt:lpstr>
      <vt:lpstr>PowerPoint Presentation</vt:lpstr>
      <vt:lpstr>Global Grants – Budget Size</vt:lpstr>
      <vt:lpstr>Global Grants – Budget Size</vt:lpstr>
      <vt:lpstr>Global Grants – Areas of Focus</vt:lpstr>
      <vt:lpstr>PowerPoint Presentation</vt:lpstr>
      <vt:lpstr>Rotary’s Seven Areas of Focus</vt:lpstr>
      <vt:lpstr>Number of Global Grants in a Year (2021-22 Rotary Year)</vt:lpstr>
      <vt:lpstr>Global Grant Dollars Expended in a Year (2021-22 Rotary Year)</vt:lpstr>
      <vt:lpstr>Recent Global Grants</vt:lpstr>
      <vt:lpstr>Water project in Haiti</vt:lpstr>
      <vt:lpstr>Clean Drinking Water</vt:lpstr>
      <vt:lpstr>Clean Drinking Water</vt:lpstr>
      <vt:lpstr>Pacemakers in Mexico</vt:lpstr>
      <vt:lpstr>Cleft lip surgeries in Mexico</vt:lpstr>
      <vt:lpstr>Water &amp; Sanitation in Kenya</vt:lpstr>
      <vt:lpstr>Kidney transplants in Mexico</vt:lpstr>
      <vt:lpstr>Digital classroom in Panama</vt:lpstr>
      <vt:lpstr>Knee prosthetics in Mexico</vt:lpstr>
      <vt:lpstr>Ambulance in India</vt:lpstr>
      <vt:lpstr>Literacy in Mexico</vt:lpstr>
      <vt:lpstr>Rotaract peace training in Tennessee</vt:lpstr>
      <vt:lpstr>Midwife training in Panama</vt:lpstr>
      <vt:lpstr>Child vision testing in Turkey</vt:lpstr>
      <vt:lpstr>Recent Projects</vt:lpstr>
      <vt:lpstr>Current Projects</vt:lpstr>
      <vt:lpstr>Global Grants In Progress</vt:lpstr>
      <vt:lpstr>Independent living training in Mexico</vt:lpstr>
      <vt:lpstr>Separate toilets for girls in India</vt:lpstr>
      <vt:lpstr>PowerPoint Presentation</vt:lpstr>
      <vt:lpstr>Primary school construction in India</vt:lpstr>
      <vt:lpstr>Two Masters of Public Service scholarships</vt:lpstr>
      <vt:lpstr>Dual degree scholarship in International Governance &amp; Diplomacy and Economic Development </vt:lpstr>
      <vt:lpstr>Post-graduate scholarship in England (Bella St. Amant)</vt:lpstr>
      <vt:lpstr>Post-graduate scholarship in Netherlands (Aine O'Nuanain)</vt:lpstr>
      <vt:lpstr>Global Grant Alumnus Dr. Chantal SanMiguel</vt:lpstr>
      <vt:lpstr>Women entrepreneurship and empowerment in Serbia</vt:lpstr>
      <vt:lpstr>Current Projects</vt:lpstr>
      <vt:lpstr>Current Projects</vt:lpstr>
      <vt:lpstr>Grants Pending Approval</vt:lpstr>
      <vt:lpstr>Two additional Masters of Public Service scholarships</vt:lpstr>
      <vt:lpstr>Rainwater harvesting in Mexico</vt:lpstr>
      <vt:lpstr>Family Health Days in Nigeria</vt:lpstr>
      <vt:lpstr>Mobility Tricycles in India</vt:lpstr>
      <vt:lpstr>Pending Projects</vt:lpstr>
      <vt:lpstr>Pending Projects</vt:lpstr>
      <vt:lpstr>PowerPoint Presentation</vt:lpstr>
      <vt:lpstr>PowerPoint Presentation</vt:lpstr>
      <vt:lpstr>PowerPoint Presentation</vt:lpstr>
    </vt:vector>
  </TitlesOfParts>
  <Company>Rotary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 WS-06</dc:creator>
  <cp:lastModifiedBy>Greg Landry</cp:lastModifiedBy>
  <cp:revision>651</cp:revision>
  <cp:lastPrinted>2013-04-11T19:55:04Z</cp:lastPrinted>
  <dcterms:created xsi:type="dcterms:W3CDTF">2010-04-16T20:11:30Z</dcterms:created>
  <dcterms:modified xsi:type="dcterms:W3CDTF">2023-08-20T03:17:55Z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wner">
    <vt:lpwstr>Bob Kiolbassa</vt:lpwstr>
  </property>
  <property fmtid="{D5CDD505-2E9C-101B-9397-08002B2CF9AE}" pid="3" name="WhenToUse">
    <vt:lpwstr>Powerpoint template using the new brand guidelines. This presentation has a cloud gray background on the cover and white background on other slides.</vt:lpwstr>
  </property>
  <property fmtid="{D5CDD505-2E9C-101B-9397-08002B2CF9AE}" pid="4" name="Description0">
    <vt:lpwstr>Powerpoint template using the new brand guidelines. This presentation has a cloud gray background on the cover and white background on other slides.</vt:lpwstr>
  </property>
  <property fmtid="{D5CDD505-2E9C-101B-9397-08002B2CF9AE}" pid="5" name="Status">
    <vt:lpwstr>In Review</vt:lpwstr>
  </property>
</Properties>
</file>